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7" r:id="rId2"/>
    <p:sldMasterId id="2147483699" r:id="rId3"/>
  </p:sldMasterIdLst>
  <p:notesMasterIdLst>
    <p:notesMasterId r:id="rId37"/>
  </p:notesMasterIdLst>
  <p:sldIdLst>
    <p:sldId id="259" r:id="rId4"/>
    <p:sldId id="278" r:id="rId5"/>
    <p:sldId id="276" r:id="rId6"/>
    <p:sldId id="270" r:id="rId7"/>
    <p:sldId id="260" r:id="rId8"/>
    <p:sldId id="271" r:id="rId9"/>
    <p:sldId id="272" r:id="rId10"/>
    <p:sldId id="262" r:id="rId11"/>
    <p:sldId id="269" r:id="rId12"/>
    <p:sldId id="274" r:id="rId13"/>
    <p:sldId id="297" r:id="rId14"/>
    <p:sldId id="273" r:id="rId15"/>
    <p:sldId id="281" r:id="rId16"/>
    <p:sldId id="265" r:id="rId17"/>
    <p:sldId id="284" r:id="rId18"/>
    <p:sldId id="294" r:id="rId19"/>
    <p:sldId id="300" r:id="rId20"/>
    <p:sldId id="303" r:id="rId21"/>
    <p:sldId id="302" r:id="rId22"/>
    <p:sldId id="304" r:id="rId23"/>
    <p:sldId id="305" r:id="rId24"/>
    <p:sldId id="315" r:id="rId25"/>
    <p:sldId id="316" r:id="rId26"/>
    <p:sldId id="298" r:id="rId27"/>
    <p:sldId id="306" r:id="rId28"/>
    <p:sldId id="311" r:id="rId29"/>
    <p:sldId id="308" r:id="rId30"/>
    <p:sldId id="310" r:id="rId31"/>
    <p:sldId id="313" r:id="rId32"/>
    <p:sldId id="314" r:id="rId33"/>
    <p:sldId id="317" r:id="rId34"/>
    <p:sldId id="318" r:id="rId35"/>
    <p:sldId id="258" r:id="rId3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Z5oHSlbCr3jGjjj9eG1/aw==" hashData="/bmr/q/+SWiRERxwfSPC0l8CDgY="/>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C8EA"/>
    <a:srgbClr val="FF99CC"/>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902" y="2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774A07-8468-44E7-A564-F7ED10A360DC}" type="datetimeFigureOut">
              <a:rPr lang="id-ID" smtClean="0"/>
              <a:t>02/10/2025</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6337D3-B4B0-4DE1-ACD6-2348EECE1C98}" type="slidenum">
              <a:rPr lang="id-ID" smtClean="0"/>
              <a:t>‹#›</a:t>
            </a:fld>
            <a:endParaRPr lang="id-ID"/>
          </a:p>
        </p:txBody>
      </p:sp>
    </p:spTree>
    <p:extLst>
      <p:ext uri="{BB962C8B-B14F-4D97-AF65-F5344CB8AC3E}">
        <p14:creationId xmlns:p14="http://schemas.microsoft.com/office/powerpoint/2010/main" val="323644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A1671F7-65AA-409F-BF42-9D60858E6079}" type="slidenum">
              <a:rPr lang="en-US">
                <a:solidFill>
                  <a:prstClr val="black"/>
                </a:solidFill>
              </a:rPr>
              <a:pPr eaLnBrk="1" hangingPunct="1"/>
              <a:t>33</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5B426543-236D-41F8-8463-C89308EDC682}"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45877761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3655961E-8517-4417-B948-316CF6983777}"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039863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F53C48D6-F7C6-4FC0-B8EE-D66F4E67807B}"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82324332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03217172-9BF5-4033-91AE-F5EF9453CE5B}"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061526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91FBC2BB-28FF-4F70-A00C-0280115C218A}"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622126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425098E6-D003-43F8-B08E-6000E5F12C1E}"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191959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74506027-CB89-4D81-B4CD-74CA31F26729}"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677659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E88C86CA-B1FA-4AF6-BB7E-687A607FDFFB}"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836724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654CA041-6777-4F6A-845C-240FCD146A8C}"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269445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DE92E8A3-4272-4025-BF02-DB7D569C29F6}"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25378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F4B40ACC-0CCA-48BB-9C8D-5DFDECE72C78}"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666836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328654A6-2672-477C-8B70-E854F1AF98CD}"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850895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18F75984-8E03-4372-B636-83FF12AFCEE1}" type="slidenum">
              <a:rPr lang="en-US">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243694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pPr>
              <a:defRPr/>
            </a:pPr>
            <a:fld id="{3D22243E-BE90-4F4B-B870-96DBF1FFCEEB}" type="slidenum">
              <a:rPr lang="en-US" smtClean="0">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282651419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27CF13AF-0AB7-41A2-96DD-E3678C87B17B}"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145028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1600BABC-D051-440C-A861-6E546A0055DC}" type="slidenum">
              <a:rPr lang="en-US" smtClean="0">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92910611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6730525D-0D3B-4BCE-8C5F-6CB854FA6D14}"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2922384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pPr>
              <a:defRPr/>
            </a:pPr>
            <a:fld id="{3D19DD61-2E61-47B4-93FC-825ADA7DBD0C}"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733915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pPr>
              <a:defRPr/>
            </a:pPr>
            <a:fld id="{600A4DEB-855D-4279-8A8A-D409708DBD8A}"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086262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pPr>
              <a:defRPr/>
            </a:pPr>
            <a:fld id="{1B622497-E6CD-4A18-AD44-79AD2F0A7848}"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625327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677DB650-BDC6-4D85-8C87-B07C6D14CA02}"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3748837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320C45CF-F70F-4173-BCD2-824889971EC7}" type="slidenum">
              <a:rPr lang="en-US" smtClean="0">
                <a:solidFill>
                  <a:srgbClr val="04617B">
                    <a:shade val="90000"/>
                  </a:srgbClr>
                </a:solidFill>
              </a:rPr>
              <a:pPr>
                <a:def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3021872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032D73C2-F175-4FD0-A3CE-C1E61C9C03DB}"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4087435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1A887810-2717-47AB-AF04-6D56FDFB527C}" type="slidenum">
              <a:rPr lang="en-US" smtClean="0">
                <a:solidFill>
                  <a:srgbClr val="04617B">
                    <a:shade val="90000"/>
                  </a:srgbClr>
                </a:solidFill>
              </a:rPr>
              <a:pPr>
                <a:defRPr/>
              </a:pPr>
              <a:t>‹#›</a:t>
            </a:fld>
            <a:endParaRPr lang="en-US">
              <a:solidFill>
                <a:srgbClr val="04617B">
                  <a:shade val="90000"/>
                </a:srgbClr>
              </a:solidFill>
            </a:endParaRPr>
          </a:p>
        </p:txBody>
      </p:sp>
    </p:spTree>
    <p:extLst>
      <p:ext uri="{BB962C8B-B14F-4D97-AF65-F5344CB8AC3E}">
        <p14:creationId xmlns:p14="http://schemas.microsoft.com/office/powerpoint/2010/main" val="1430158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503932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3"/>
          <p:cNvSpPr>
            <a:spLocks noGrp="1" noChangeArrowheads="1"/>
          </p:cNvSpPr>
          <p:nvPr>
            <p:ph type="dt" sz="half" idx="10"/>
          </p:nvPr>
        </p:nvSpPr>
        <p:spPr/>
        <p:txBody>
          <a:bodyPr/>
          <a:lstStyle>
            <a:lvl1pPr>
              <a:defRPr/>
            </a:lvl1pPr>
          </a:lstStyle>
          <a:p>
            <a:pPr>
              <a:defRPr/>
            </a:pPr>
            <a:endParaRPr lang="en-US"/>
          </a:p>
        </p:txBody>
      </p:sp>
      <p:sp>
        <p:nvSpPr>
          <p:cNvPr id="6" name="Rectangle 24"/>
          <p:cNvSpPr>
            <a:spLocks noGrp="1" noChangeArrowheads="1"/>
          </p:cNvSpPr>
          <p:nvPr>
            <p:ph type="ftr" sz="quarter" idx="11"/>
          </p:nvPr>
        </p:nvSpPr>
        <p:spPr/>
        <p:txBody>
          <a:bodyPr/>
          <a:lstStyle>
            <a:lvl1pPr>
              <a:defRPr/>
            </a:lvl1pPr>
          </a:lstStyle>
          <a:p>
            <a:pPr>
              <a:defRPr/>
            </a:pPr>
            <a:r>
              <a:rPr lang="en-US"/>
              <a:t>by fr</a:t>
            </a:r>
          </a:p>
        </p:txBody>
      </p:sp>
      <p:sp>
        <p:nvSpPr>
          <p:cNvPr id="7" name="Rectangle 25"/>
          <p:cNvSpPr>
            <a:spLocks noGrp="1" noChangeArrowheads="1"/>
          </p:cNvSpPr>
          <p:nvPr>
            <p:ph type="sldNum" sz="quarter" idx="12"/>
          </p:nvPr>
        </p:nvSpPr>
        <p:spPr/>
        <p:txBody>
          <a:bodyPr/>
          <a:lstStyle>
            <a:lvl1pPr>
              <a:defRPr/>
            </a:lvl1pPr>
          </a:lstStyle>
          <a:p>
            <a:pPr>
              <a:defRPr/>
            </a:pPr>
            <a:fld id="{4AEA1D27-6D11-4359-9ABB-A4ECD59A831B}" type="slidenum">
              <a:rPr lang="en-US"/>
              <a:pPr>
                <a:defRPr/>
              </a:pPr>
              <a:t>‹#›</a:t>
            </a:fld>
            <a:endParaRPr lang="en-US"/>
          </a:p>
        </p:txBody>
      </p:sp>
    </p:spTree>
    <p:extLst>
      <p:ext uri="{BB962C8B-B14F-4D97-AF65-F5344CB8AC3E}">
        <p14:creationId xmlns:p14="http://schemas.microsoft.com/office/powerpoint/2010/main" val="3357102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6267952"/>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8" y="339511"/>
            <a:ext cx="8679898"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BASIC LAYOUT</a:t>
            </a:r>
          </a:p>
        </p:txBody>
      </p:sp>
      <p:sp>
        <p:nvSpPr>
          <p:cNvPr id="4" name="Rectangle 3"/>
          <p:cNvSpPr/>
          <p:nvPr userDrawn="1"/>
        </p:nvSpPr>
        <p:spPr>
          <a:xfrm>
            <a:off x="0" y="6578220"/>
            <a:ext cx="9144000" cy="2797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reeform: Shape 5"/>
          <p:cNvSpPr/>
          <p:nvPr userDrawn="1"/>
        </p:nvSpPr>
        <p:spPr>
          <a:xfrm rot="3273252" flipH="1">
            <a:off x="-340270" y="358298"/>
            <a:ext cx="1754569" cy="397640"/>
          </a:xfrm>
          <a:custGeom>
            <a:avLst/>
            <a:gdLst>
              <a:gd name="connsiteX0" fmla="*/ 2141990 w 2204904"/>
              <a:gd name="connsiteY0" fmla="*/ 577887 h 666266"/>
              <a:gd name="connsiteX1" fmla="*/ 2204904 w 2204904"/>
              <a:gd name="connsiteY1" fmla="*/ 666266 h 666266"/>
              <a:gd name="connsiteX2" fmla="*/ 1379318 w 2204904"/>
              <a:gd name="connsiteY2" fmla="*/ 666266 h 666266"/>
              <a:gd name="connsiteX3" fmla="*/ 1335129 w 2204904"/>
              <a:gd name="connsiteY3" fmla="*/ 622077 h 666266"/>
              <a:gd name="connsiteX4" fmla="*/ 1379318 w 2204904"/>
              <a:gd name="connsiteY4" fmla="*/ 577887 h 666266"/>
              <a:gd name="connsiteX5" fmla="*/ 1936301 w 2204904"/>
              <a:gd name="connsiteY5" fmla="*/ 288944 h 666266"/>
              <a:gd name="connsiteX6" fmla="*/ 1999215 w 2204904"/>
              <a:gd name="connsiteY6" fmla="*/ 377322 h 666266"/>
              <a:gd name="connsiteX7" fmla="*/ 711754 w 2204904"/>
              <a:gd name="connsiteY7" fmla="*/ 377322 h 666266"/>
              <a:gd name="connsiteX8" fmla="*/ 667564 w 2204904"/>
              <a:gd name="connsiteY8" fmla="*/ 333133 h 666266"/>
              <a:gd name="connsiteX9" fmla="*/ 711754 w 2204904"/>
              <a:gd name="connsiteY9" fmla="*/ 288944 h 666266"/>
              <a:gd name="connsiteX10" fmla="*/ 1730611 w 2204904"/>
              <a:gd name="connsiteY10" fmla="*/ 0 h 666266"/>
              <a:gd name="connsiteX11" fmla="*/ 1793525 w 2204904"/>
              <a:gd name="connsiteY11" fmla="*/ 88378 h 666266"/>
              <a:gd name="connsiteX12" fmla="*/ 44189 w 2204904"/>
              <a:gd name="connsiteY12" fmla="*/ 88378 h 666266"/>
              <a:gd name="connsiteX13" fmla="*/ 0 w 2204904"/>
              <a:gd name="connsiteY13" fmla="*/ 44189 h 666266"/>
              <a:gd name="connsiteX14" fmla="*/ 44190 w 2204904"/>
              <a:gd name="connsiteY14" fmla="*/ 0 h 6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4904" h="666266">
                <a:moveTo>
                  <a:pt x="2141990" y="577887"/>
                </a:moveTo>
                <a:lnTo>
                  <a:pt x="2204904" y="666266"/>
                </a:lnTo>
                <a:lnTo>
                  <a:pt x="1379318" y="666266"/>
                </a:lnTo>
                <a:cubicBezTo>
                  <a:pt x="1354913" y="666266"/>
                  <a:pt x="1335129" y="646482"/>
                  <a:pt x="1335129" y="622077"/>
                </a:cubicBezTo>
                <a:cubicBezTo>
                  <a:pt x="1335129" y="597671"/>
                  <a:pt x="1354913" y="577888"/>
                  <a:pt x="1379318" y="577887"/>
                </a:cubicBezTo>
                <a:close/>
                <a:moveTo>
                  <a:pt x="1936301" y="288944"/>
                </a:moveTo>
                <a:lnTo>
                  <a:pt x="1999215" y="377322"/>
                </a:lnTo>
                <a:lnTo>
                  <a:pt x="711754" y="377322"/>
                </a:lnTo>
                <a:cubicBezTo>
                  <a:pt x="687349" y="377322"/>
                  <a:pt x="667564" y="357538"/>
                  <a:pt x="667564" y="333133"/>
                </a:cubicBezTo>
                <a:cubicBezTo>
                  <a:pt x="667564" y="308728"/>
                  <a:pt x="687348" y="288944"/>
                  <a:pt x="711754" y="288944"/>
                </a:cubicBezTo>
                <a:close/>
                <a:moveTo>
                  <a:pt x="1730611" y="0"/>
                </a:moveTo>
                <a:lnTo>
                  <a:pt x="1793525" y="88378"/>
                </a:lnTo>
                <a:lnTo>
                  <a:pt x="44189" y="88378"/>
                </a:lnTo>
                <a:cubicBezTo>
                  <a:pt x="19785" y="88379"/>
                  <a:pt x="1" y="68594"/>
                  <a:pt x="0" y="44189"/>
                </a:cubicBezTo>
                <a:cubicBezTo>
                  <a:pt x="0" y="19783"/>
                  <a:pt x="19784" y="0"/>
                  <a:pt x="441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spTree>
    <p:extLst>
      <p:ext uri="{BB962C8B-B14F-4D97-AF65-F5344CB8AC3E}">
        <p14:creationId xmlns:p14="http://schemas.microsoft.com/office/powerpoint/2010/main" val="102961091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fontAlgn="base">
              <a:spcBef>
                <a:spcPct val="0"/>
              </a:spcBef>
              <a:spcAft>
                <a:spcPct val="0"/>
              </a:spcAft>
              <a:defRPr/>
            </a:pPr>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fontAlgn="base">
              <a:spcBef>
                <a:spcPct val="0"/>
              </a:spcBef>
              <a:spcAft>
                <a:spcPct val="0"/>
              </a:spcAft>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defRPr>
            </a:lvl1pPr>
          </a:lstStyle>
          <a:p>
            <a:pPr fontAlgn="base">
              <a:spcBef>
                <a:spcPct val="0"/>
              </a:spcBef>
              <a:spcAft>
                <a:spcPct val="0"/>
              </a:spcAft>
              <a:defRPr/>
            </a:pPr>
            <a:fld id="{8FFF57C9-FB9D-470C-8C8A-7045FA69EE5C}" type="slidenum">
              <a:rPr lang="en-US">
                <a:solidFill>
                  <a:srgbClr val="04617B">
                    <a:shade val="90000"/>
                  </a:srgbClr>
                </a:solidFill>
              </a:rPr>
              <a:pPr fontAlgn="base">
                <a:spcBef>
                  <a:spcPct val="0"/>
                </a:spcBef>
                <a:spcAft>
                  <a:spcPct val="0"/>
                </a:spcAft>
                <a:defRPr/>
              </a:pPr>
              <a:t>‹#›</a:t>
            </a:fld>
            <a:endParaRPr lang="en-US">
              <a:solidFill>
                <a:srgbClr val="04617B">
                  <a:shade val="90000"/>
                </a:srgbClr>
              </a:solidFill>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charset="0"/>
              </a:endParaRPr>
            </a:p>
          </p:txBody>
        </p:sp>
      </p:grpSp>
    </p:spTree>
    <p:extLst>
      <p:ext uri="{BB962C8B-B14F-4D97-AF65-F5344CB8AC3E}">
        <p14:creationId xmlns:p14="http://schemas.microsoft.com/office/powerpoint/2010/main" val="38766255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367D4E19-2F2F-435C-9088-975C5A5E3D4F}" type="slidenum">
              <a:rPr lang="en-US" smtClean="0">
                <a:solidFill>
                  <a:srgbClr val="04617B">
                    <a:shade val="90000"/>
                  </a:srgbClr>
                </a:solidFill>
              </a:rPr>
              <a:pPr fontAlgn="base">
                <a:spcBef>
                  <a:spcPct val="0"/>
                </a:spcBef>
                <a:spcAft>
                  <a:spcPct val="0"/>
                </a:spcAft>
                <a:defRPr/>
              </a:pPr>
              <a:t>‹#›</a:t>
            </a:fld>
            <a:endParaRPr lang="en-US">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30421390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716" r:id="rId12"/>
    <p:sldLayoutId id="2147483717"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361788"/>
      </p:ext>
    </p:extLst>
  </p:cSld>
  <p:clrMap bg1="lt1" tx1="dk1" bg2="lt2" tx2="dk2" accent1="accent1" accent2="accent2" accent3="accent3" accent4="accent4" accent5="accent5" accent6="accent6" hlink="hlink" folHlink="folHlink"/>
  <p:sldLayoutIdLst>
    <p:sldLayoutId id="2147483700" r:id="rId1"/>
    <p:sldLayoutId id="2147483701" r:id="rId2"/>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Word_97_-_2003_Document1.doc"/><Relationship Id="rId2" Type="http://schemas.openxmlformats.org/officeDocument/2006/relationships/slideLayout" Target="../slideLayouts/slideLayout20.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oleObject" Target="../embeddings/Microsoft_Word_97_-_2003_Document2.doc"/><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304800" y="1371600"/>
            <a:ext cx="8686800" cy="1337320"/>
          </a:xfrm>
          <a:extLst/>
        </p:spPr>
        <p:txBody>
          <a:bodyPr>
            <a:normAutofit/>
          </a:bodyPr>
          <a:lstStyle/>
          <a:p>
            <a:pPr lvl="0" algn="ctr">
              <a:defRPr/>
            </a:pPr>
            <a:r>
              <a:rPr lang="en-US" sz="4000" dirty="0">
                <a:latin typeface="Gill Sans Ultra Bold Condensed" pitchFamily="34" charset="0"/>
              </a:rPr>
              <a:t>TEORI </a:t>
            </a:r>
            <a:r>
              <a:rPr lang="en-US" sz="4000" dirty="0" smtClean="0">
                <a:latin typeface="Gill Sans Ultra Bold Condensed" pitchFamily="34" charset="0"/>
              </a:rPr>
              <a:t>PERMINTAAN</a:t>
            </a:r>
            <a:r>
              <a:rPr lang="id-ID" sz="4000" dirty="0" smtClean="0">
                <a:latin typeface="Gill Sans Ultra Bold Condensed" pitchFamily="34" charset="0"/>
              </a:rPr>
              <a:t>, </a:t>
            </a:r>
            <a:r>
              <a:rPr lang="en-US" sz="4000" dirty="0" smtClean="0">
                <a:latin typeface="Gill Sans Ultra Bold Condensed" pitchFamily="34" charset="0"/>
              </a:rPr>
              <a:t>PENAWARAN</a:t>
            </a:r>
            <a:r>
              <a:rPr lang="id-ID" sz="4000" dirty="0" smtClean="0">
                <a:latin typeface="Gill Sans Ultra Bold Condensed" pitchFamily="34" charset="0"/>
              </a:rPr>
              <a:t/>
            </a:r>
            <a:br>
              <a:rPr lang="id-ID" sz="4000" dirty="0" smtClean="0">
                <a:latin typeface="Gill Sans Ultra Bold Condensed" pitchFamily="34" charset="0"/>
              </a:rPr>
            </a:br>
            <a:r>
              <a:rPr lang="en-US" sz="4000" dirty="0" smtClean="0">
                <a:latin typeface="Gill Sans Ultra Bold Condensed" pitchFamily="34" charset="0"/>
              </a:rPr>
              <a:t>DAN</a:t>
            </a:r>
            <a:r>
              <a:rPr lang="id-ID" sz="4000" dirty="0" smtClean="0">
                <a:latin typeface="Gill Sans Ultra Bold Condensed" pitchFamily="34" charset="0"/>
              </a:rPr>
              <a:t> KESEIMBANGAN PASAR</a:t>
            </a:r>
            <a:endParaRPr lang="en-US" sz="4000" dirty="0" smtClean="0">
              <a:latin typeface="Lucida Console" pitchFamily="49" charset="0"/>
            </a:endParaRPr>
          </a:p>
        </p:txBody>
      </p:sp>
      <p:sp>
        <p:nvSpPr>
          <p:cNvPr id="20483" name="Rectangle 3"/>
          <p:cNvSpPr>
            <a:spLocks noGrp="1" noChangeArrowheads="1"/>
          </p:cNvSpPr>
          <p:nvPr>
            <p:ph type="subTitle" idx="1"/>
          </p:nvPr>
        </p:nvSpPr>
        <p:spPr>
          <a:xfrm>
            <a:off x="533400" y="3381375"/>
            <a:ext cx="3048000" cy="657225"/>
          </a:xfrm>
        </p:spPr>
        <p:txBody>
          <a:bodyPr>
            <a:normAutofit/>
          </a:bodyPr>
          <a:lstStyle/>
          <a:p>
            <a:pPr marR="0" algn="ctr" eaLnBrk="1" hangingPunct="1"/>
            <a:r>
              <a:rPr lang="en-US" b="1" dirty="0" smtClean="0"/>
              <a:t> ( </a:t>
            </a:r>
            <a:r>
              <a:rPr lang="en-US" b="1" dirty="0" err="1" smtClean="0">
                <a:latin typeface="Arial Rounded MT Bold" pitchFamily="34" charset="0"/>
              </a:rPr>
              <a:t>Pertemuan</a:t>
            </a:r>
            <a:r>
              <a:rPr lang="en-US" b="1" dirty="0" smtClean="0">
                <a:latin typeface="Arial Rounded MT Bold" pitchFamily="34" charset="0"/>
              </a:rPr>
              <a:t> </a:t>
            </a:r>
            <a:r>
              <a:rPr lang="id-ID" b="1" dirty="0" smtClean="0">
                <a:latin typeface="Arial Rounded MT Bold" pitchFamily="34" charset="0"/>
              </a:rPr>
              <a:t>2</a:t>
            </a:r>
            <a:r>
              <a:rPr lang="en-US" b="1" dirty="0" smtClean="0">
                <a:latin typeface="Arial Rounded MT Bold" pitchFamily="34" charset="0"/>
              </a:rPr>
              <a:t> </a:t>
            </a:r>
            <a:r>
              <a:rPr lang="en-US" b="1" dirty="0" smtClean="0"/>
              <a:t>)</a:t>
            </a:r>
          </a:p>
        </p:txBody>
      </p:sp>
      <p:sp>
        <p:nvSpPr>
          <p:cNvPr id="20484" name="Rectangle 3"/>
          <p:cNvSpPr>
            <a:spLocks noChangeArrowheads="1"/>
          </p:cNvSpPr>
          <p:nvPr/>
        </p:nvSpPr>
        <p:spPr bwMode="auto">
          <a:xfrm>
            <a:off x="683568" y="5029200"/>
            <a:ext cx="3184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nn-NO" dirty="0">
                <a:solidFill>
                  <a:srgbClr val="000000"/>
                </a:solidFill>
                <a:latin typeface="Arial Black" pitchFamily="34" charset="0"/>
                <a:cs typeface="Arial" pitchFamily="34" charset="0"/>
              </a:rPr>
              <a:t>By : BIDA SARI,  SP, MSi</a:t>
            </a:r>
            <a:endParaRPr lang="en-US" dirty="0">
              <a:solidFill>
                <a:srgbClr val="000000"/>
              </a:solidFill>
              <a:latin typeface="Arial Black" pitchFamily="34" charset="0"/>
              <a:cs typeface="Arial" pitchFamily="34" charset="0"/>
            </a:endParaRPr>
          </a:p>
        </p:txBody>
      </p:sp>
      <p:pic>
        <p:nvPicPr>
          <p:cNvPr id="20485"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20013" y="3581400"/>
            <a:ext cx="1347787"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9133" y="3717032"/>
            <a:ext cx="3939331"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028" y="81345"/>
            <a:ext cx="709576" cy="628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822604" y="210758"/>
            <a:ext cx="7206282" cy="369332"/>
          </a:xfrm>
          <a:prstGeom prst="rect">
            <a:avLst/>
          </a:prstGeom>
        </p:spPr>
        <p:txBody>
          <a:bodyPr wrap="square">
            <a:spAutoFit/>
          </a:bodyPr>
          <a:lstStyle/>
          <a:p>
            <a:r>
              <a:rPr lang="en-US" b="1" dirty="0">
                <a:solidFill>
                  <a:prstClr val="white"/>
                </a:solidFill>
              </a:rPr>
              <a:t>UNIVERSITAS PERSADA INDONESIA Y.A.I </a:t>
            </a:r>
            <a:r>
              <a:rPr lang="id-ID" b="1" dirty="0" smtClean="0">
                <a:solidFill>
                  <a:prstClr val="white"/>
                </a:solidFill>
              </a:rPr>
              <a:t> </a:t>
            </a:r>
            <a:r>
              <a:rPr lang="en-US" b="1" dirty="0" smtClean="0">
                <a:solidFill>
                  <a:prstClr val="white"/>
                </a:solidFill>
              </a:rPr>
              <a:t>JAKARTA</a:t>
            </a:r>
            <a:endParaRPr lang="id-ID" dirty="0">
              <a:solidFill>
                <a:prstClr val="white"/>
              </a:solidFill>
            </a:endParaRP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6525" y="3284984"/>
            <a:ext cx="2333997" cy="2248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667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904" y="1196752"/>
            <a:ext cx="2354904" cy="2160240"/>
          </a:xfrm>
        </p:spPr>
        <p:txBody>
          <a:bodyPr>
            <a:noAutofit/>
          </a:bodyPr>
          <a:lstStyle/>
          <a:p>
            <a:r>
              <a:rPr lang="en-US" altLang="en-US" sz="2300" dirty="0" err="1">
                <a:solidFill>
                  <a:srgbClr val="FF0000"/>
                </a:solidFill>
              </a:rPr>
              <a:t>Teori</a:t>
            </a:r>
            <a:r>
              <a:rPr lang="en-US" altLang="en-US" sz="2300" dirty="0">
                <a:solidFill>
                  <a:srgbClr val="FF0000"/>
                </a:solidFill>
              </a:rPr>
              <a:t> </a:t>
            </a:r>
            <a:r>
              <a:rPr lang="en-US" altLang="en-US" sz="2300" dirty="0" err="1">
                <a:solidFill>
                  <a:srgbClr val="FF0000"/>
                </a:solidFill>
              </a:rPr>
              <a:t>Permintaan</a:t>
            </a:r>
            <a:r>
              <a:rPr lang="en-US" altLang="en-US" sz="2300" dirty="0">
                <a:solidFill>
                  <a:srgbClr val="FF0000"/>
                </a:solidFill>
              </a:rPr>
              <a:t> </a:t>
            </a:r>
            <a:r>
              <a:rPr lang="en-US" altLang="en-US" sz="2300" dirty="0" err="1"/>
              <a:t>menjelaskan</a:t>
            </a:r>
            <a:r>
              <a:rPr lang="en-US" altLang="en-US" sz="2300" dirty="0"/>
              <a:t> </a:t>
            </a:r>
            <a:r>
              <a:rPr lang="en-US" altLang="en-US" sz="2300" dirty="0" err="1"/>
              <a:t>tentang</a:t>
            </a:r>
            <a:r>
              <a:rPr lang="en-US" altLang="en-US" sz="2300" dirty="0"/>
              <a:t> </a:t>
            </a:r>
            <a:r>
              <a:rPr lang="en-US" altLang="en-US" sz="2300" dirty="0" err="1"/>
              <a:t>sifat</a:t>
            </a:r>
            <a:r>
              <a:rPr lang="en-US" altLang="en-US" sz="2300" dirty="0"/>
              <a:t> </a:t>
            </a:r>
            <a:r>
              <a:rPr lang="en-US" altLang="en-US" sz="2300" dirty="0" err="1"/>
              <a:t>permintaan</a:t>
            </a:r>
            <a:r>
              <a:rPr lang="en-US" altLang="en-US" sz="2300" dirty="0"/>
              <a:t> </a:t>
            </a:r>
            <a:r>
              <a:rPr lang="en-US" altLang="en-US" sz="2300" dirty="0" err="1"/>
              <a:t>para</a:t>
            </a:r>
            <a:r>
              <a:rPr lang="en-US" altLang="en-US" sz="2300" dirty="0"/>
              <a:t> </a:t>
            </a:r>
            <a:r>
              <a:rPr lang="en-US" altLang="en-US" sz="2300" dirty="0" err="1"/>
              <a:t>pembeli</a:t>
            </a:r>
            <a:r>
              <a:rPr lang="en-US" altLang="en-US" sz="2300" dirty="0"/>
              <a:t> </a:t>
            </a:r>
            <a:r>
              <a:rPr lang="en-US" altLang="en-US" sz="2300" dirty="0" err="1"/>
              <a:t>terhadap</a:t>
            </a:r>
            <a:r>
              <a:rPr lang="en-US" altLang="en-US" sz="2300" dirty="0"/>
              <a:t> </a:t>
            </a:r>
            <a:r>
              <a:rPr lang="en-US" altLang="en-US" sz="2300" dirty="0" err="1"/>
              <a:t>suatu</a:t>
            </a:r>
            <a:r>
              <a:rPr lang="en-US" altLang="en-US" sz="2300" dirty="0"/>
              <a:t> </a:t>
            </a:r>
            <a:r>
              <a:rPr lang="en-US" altLang="en-US" sz="2300" dirty="0" err="1" smtClean="0"/>
              <a:t>barang</a:t>
            </a:r>
            <a:endParaRPr lang="id-ID" sz="2300" dirty="0"/>
          </a:p>
        </p:txBody>
      </p:sp>
      <p:sp>
        <p:nvSpPr>
          <p:cNvPr id="3" name="Text Placeholder 2"/>
          <p:cNvSpPr>
            <a:spLocks noGrp="1"/>
          </p:cNvSpPr>
          <p:nvPr>
            <p:ph type="body" sz="half" idx="2"/>
          </p:nvPr>
        </p:nvSpPr>
        <p:spPr>
          <a:xfrm>
            <a:off x="491952" y="3789040"/>
            <a:ext cx="2351856" cy="2520280"/>
          </a:xfrm>
        </p:spPr>
        <p:txBody>
          <a:bodyPr>
            <a:noAutofit/>
          </a:bodyPr>
          <a:lstStyle/>
          <a:p>
            <a:r>
              <a:rPr lang="id-ID" altLang="en-US" sz="2300" b="1" dirty="0" smtClean="0">
                <a:solidFill>
                  <a:srgbClr val="FF0000"/>
                </a:solidFill>
                <a:latin typeface="Calibri"/>
                <a:ea typeface="+mj-ea"/>
                <a:cs typeface="+mj-cs"/>
              </a:rPr>
              <a:t>Teori </a:t>
            </a:r>
            <a:r>
              <a:rPr lang="id-ID" altLang="en-US" sz="2300" b="1" dirty="0">
                <a:solidFill>
                  <a:srgbClr val="FF0000"/>
                </a:solidFill>
                <a:latin typeface="Calibri"/>
                <a:ea typeface="+mj-ea"/>
                <a:cs typeface="+mj-cs"/>
              </a:rPr>
              <a:t>penawaran </a:t>
            </a:r>
            <a:r>
              <a:rPr lang="id-ID" altLang="en-US" sz="2300" b="1" dirty="0">
                <a:solidFill>
                  <a:srgbClr val="04617B"/>
                </a:solidFill>
                <a:latin typeface="Calibri"/>
                <a:ea typeface="+mj-ea"/>
                <a:cs typeface="+mj-cs"/>
              </a:rPr>
              <a:t>menerangkan sifat para penjual dalam menawarkan sesuatu barang yang dijualnya</a:t>
            </a:r>
            <a:endParaRPr lang="id-ID" sz="2300" dirty="0"/>
          </a:p>
        </p:txBody>
      </p:sp>
      <p:sp>
        <p:nvSpPr>
          <p:cNvPr id="5" name="Rectangle 4"/>
          <p:cNvSpPr txBox="1">
            <a:spLocks noChangeArrowheads="1"/>
          </p:cNvSpPr>
          <p:nvPr/>
        </p:nvSpPr>
        <p:spPr>
          <a:xfrm>
            <a:off x="4932040" y="260648"/>
            <a:ext cx="3744416" cy="595536"/>
          </a:xfrm>
          <a:prstGeom prst="rect">
            <a:avLst/>
          </a:prstGeom>
          <a:solidFill>
            <a:schemeClr val="tx2">
              <a:lumMod val="20000"/>
              <a:lumOff val="80000"/>
            </a:schemeClr>
          </a:solidFill>
          <a:ln>
            <a:noFill/>
            <a:miter lim="800000"/>
            <a:headEnd/>
            <a:tailEnd/>
          </a:ln>
        </p:spPr>
        <p:txBody>
          <a:bodyPr vert="horz" lIns="45720" tIns="45720" rIns="45720" bIns="45720" anchor="b">
            <a:noAutofit/>
          </a:bodyPr>
          <a:lstStyle>
            <a:lvl1pPr algn="l" rtl="0" eaLnBrk="1" latinLnBrk="0" hangingPunct="1">
              <a:spcBef>
                <a:spcPct val="0"/>
              </a:spcBef>
              <a:buNone/>
              <a:defRPr kumimoji="0" sz="2000" b="1" kern="1200">
                <a:ln>
                  <a:noFill/>
                </a:ln>
                <a:solidFill>
                  <a:schemeClr val="tx2"/>
                </a:solidFill>
                <a:effectLst/>
                <a:latin typeface="+mj-lt"/>
                <a:ea typeface="+mj-ea"/>
                <a:cs typeface="+mj-cs"/>
              </a:defRPr>
            </a:lvl1pPr>
          </a:lstStyle>
          <a:p>
            <a:pPr algn="ctr"/>
            <a:r>
              <a:rPr lang="en-US" altLang="en-US" sz="4000" dirty="0" smtClean="0">
                <a:latin typeface="Arial" pitchFamily="34" charset="0"/>
                <a:cs typeface="Arial" pitchFamily="34" charset="0"/>
              </a:rPr>
              <a:t>P</a:t>
            </a:r>
            <a:r>
              <a:rPr lang="id-ID" altLang="en-US" sz="4000" dirty="0" smtClean="0">
                <a:latin typeface="Arial" pitchFamily="34" charset="0"/>
                <a:cs typeface="Arial" pitchFamily="34" charset="0"/>
              </a:rPr>
              <a:t>endahuluan</a:t>
            </a:r>
            <a:endParaRPr lang="en-US" altLang="en-US" sz="4000" dirty="0" smtClean="0">
              <a:latin typeface="Arial" pitchFamily="34" charset="0"/>
              <a:cs typeface="Arial" pitchFamily="34" charset="0"/>
            </a:endParaRPr>
          </a:p>
        </p:txBody>
      </p:sp>
      <p:sp>
        <p:nvSpPr>
          <p:cNvPr id="7" name="Text Placeholder 2"/>
          <p:cNvSpPr txBox="1">
            <a:spLocks/>
          </p:cNvSpPr>
          <p:nvPr/>
        </p:nvSpPr>
        <p:spPr>
          <a:xfrm rot="344328">
            <a:off x="3253884" y="1179782"/>
            <a:ext cx="5132310" cy="4018914"/>
          </a:xfrm>
          <a:prstGeom prst="rect">
            <a:avLst/>
          </a:prstGeom>
        </p:spPr>
        <p:txBody>
          <a:bodyPr vert="horz" lIns="64008" rIns="45720" bIns="45720" anchor="t">
            <a:normAutofit/>
          </a:bodyPr>
          <a:lstStyle>
            <a:lvl1pPr marL="0" indent="0" algn="l" rtl="0" eaLnBrk="1" latinLnBrk="0" hangingPunct="1">
              <a:spcBef>
                <a:spcPts val="250"/>
              </a:spcBef>
              <a:buClr>
                <a:schemeClr val="accent3"/>
              </a:buClr>
              <a:buSzPct val="95000"/>
              <a:buFontTx/>
              <a:buNone/>
              <a:defRPr kumimoji="0" sz="13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12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10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9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9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ctr"/>
            <a:r>
              <a:rPr lang="id-ID" altLang="en-US" sz="2400" b="1" dirty="0" smtClean="0">
                <a:solidFill>
                  <a:srgbClr val="00B0F0"/>
                </a:solidFill>
                <a:latin typeface="Calibri"/>
                <a:ea typeface="+mj-ea"/>
                <a:cs typeface="+mj-cs"/>
              </a:rPr>
              <a:t>Keseimbangan Pasar</a:t>
            </a:r>
          </a:p>
          <a:p>
            <a:pPr>
              <a:spcAft>
                <a:spcPts val="600"/>
              </a:spcAft>
            </a:pPr>
            <a:r>
              <a:rPr lang="id-ID" altLang="en-US" sz="2200" b="1" dirty="0" smtClean="0">
                <a:solidFill>
                  <a:srgbClr val="04617B"/>
                </a:solidFill>
                <a:latin typeface="Calibri"/>
                <a:ea typeface="+mj-ea"/>
                <a:cs typeface="+mj-cs"/>
              </a:rPr>
              <a:t>Bertemunya permintan </a:t>
            </a:r>
            <a:r>
              <a:rPr lang="id-ID" altLang="en-US" sz="2200" b="1" dirty="0">
                <a:solidFill>
                  <a:srgbClr val="04617B"/>
                </a:solidFill>
                <a:latin typeface="Calibri"/>
                <a:ea typeface="+mj-ea"/>
                <a:cs typeface="+mj-cs"/>
              </a:rPr>
              <a:t>oleh pembeli dan penawaran oleh penjual </a:t>
            </a:r>
            <a:r>
              <a:rPr lang="id-ID" altLang="en-US" sz="2200" b="1" dirty="0" smtClean="0">
                <a:solidFill>
                  <a:srgbClr val="04617B"/>
                </a:solidFill>
                <a:latin typeface="Calibri"/>
                <a:ea typeface="+mj-ea"/>
                <a:cs typeface="+mj-cs"/>
              </a:rPr>
              <a:t>ditunjukkan dengan interaksi </a:t>
            </a:r>
            <a:r>
              <a:rPr lang="id-ID" altLang="en-US" sz="2200" b="1" dirty="0">
                <a:solidFill>
                  <a:srgbClr val="04617B"/>
                </a:solidFill>
                <a:latin typeface="Calibri"/>
                <a:ea typeface="+mj-ea"/>
                <a:cs typeface="+mj-cs"/>
              </a:rPr>
              <a:t>antara pembeli dan penjual dalam menetukan </a:t>
            </a:r>
            <a:r>
              <a:rPr lang="id-ID" altLang="en-US" sz="2200" b="1" dirty="0" smtClean="0">
                <a:solidFill>
                  <a:srgbClr val="04617B"/>
                </a:solidFill>
                <a:latin typeface="Calibri"/>
                <a:ea typeface="+mj-ea"/>
                <a:cs typeface="+mj-cs"/>
              </a:rPr>
              <a:t>harga </a:t>
            </a:r>
            <a:r>
              <a:rPr lang="id-ID" altLang="en-US" sz="2200" b="1" dirty="0">
                <a:solidFill>
                  <a:srgbClr val="04617B"/>
                </a:solidFill>
                <a:latin typeface="Calibri"/>
                <a:ea typeface="+mj-ea"/>
                <a:cs typeface="+mj-cs"/>
              </a:rPr>
              <a:t>dan jumlah barang yang akan diperjual </a:t>
            </a:r>
            <a:r>
              <a:rPr lang="id-ID" altLang="en-US" sz="2200" b="1" dirty="0" smtClean="0">
                <a:solidFill>
                  <a:srgbClr val="04617B"/>
                </a:solidFill>
                <a:latin typeface="Calibri"/>
                <a:ea typeface="+mj-ea"/>
                <a:cs typeface="+mj-cs"/>
              </a:rPr>
              <a:t>belikan = harga dan jumlah </a:t>
            </a:r>
            <a:r>
              <a:rPr lang="id-ID" altLang="en-US" sz="2200" b="1" dirty="0" smtClean="0">
                <a:solidFill>
                  <a:srgbClr val="04617B"/>
                </a:solidFill>
                <a:latin typeface="Calibri"/>
              </a:rPr>
              <a:t>keseimbangan  </a:t>
            </a:r>
            <a:r>
              <a:rPr lang="id-ID" altLang="en-US" sz="2200" b="1" dirty="0">
                <a:solidFill>
                  <a:srgbClr val="04617B"/>
                </a:solidFill>
                <a:latin typeface="Calibri"/>
              </a:rPr>
              <a:t>(harga pasar</a:t>
            </a:r>
            <a:r>
              <a:rPr lang="id-ID" altLang="en-US" sz="2200" b="1" dirty="0" smtClean="0">
                <a:solidFill>
                  <a:srgbClr val="04617B"/>
                </a:solidFill>
                <a:latin typeface="Calibri"/>
                <a:ea typeface="+mj-ea"/>
                <a:cs typeface="+mj-cs"/>
              </a:rPr>
              <a:t>.) </a:t>
            </a:r>
          </a:p>
          <a:p>
            <a:r>
              <a:rPr lang="id-ID" altLang="en-US" sz="2200" b="1" dirty="0">
                <a:solidFill>
                  <a:srgbClr val="FF0000"/>
                </a:solidFill>
                <a:latin typeface="Calibri"/>
                <a:ea typeface="+mj-ea"/>
                <a:cs typeface="+mj-cs"/>
              </a:rPr>
              <a:t>Keseimbangan Pasar</a:t>
            </a:r>
            <a:r>
              <a:rPr lang="id-ID" altLang="en-US" sz="2200" b="1" dirty="0">
                <a:solidFill>
                  <a:srgbClr val="00B0F0"/>
                </a:solidFill>
                <a:latin typeface="Calibri"/>
                <a:ea typeface="+mj-ea"/>
                <a:cs typeface="+mj-cs"/>
              </a:rPr>
              <a:t> </a:t>
            </a:r>
            <a:r>
              <a:rPr lang="id-ID" altLang="en-US" sz="2200" b="1" dirty="0">
                <a:solidFill>
                  <a:srgbClr val="04617B"/>
                </a:solidFill>
                <a:latin typeface="Calibri"/>
                <a:ea typeface="+mj-ea"/>
                <a:cs typeface="+mj-cs"/>
              </a:rPr>
              <a:t> didefinisikan sebagai suatu kondisi dimana jumlah penawaran sama besar dengan jumlah permintaan</a:t>
            </a:r>
          </a:p>
          <a:p>
            <a:endParaRPr lang="id-ID" dirty="0"/>
          </a:p>
        </p:txBody>
      </p:sp>
      <p:sp>
        <p:nvSpPr>
          <p:cNvPr id="10"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119495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p:cNvSpPr/>
          <p:nvPr/>
        </p:nvSpPr>
        <p:spPr>
          <a:xfrm>
            <a:off x="1568073" y="0"/>
            <a:ext cx="7575929" cy="6858000"/>
          </a:xfrm>
          <a:custGeom>
            <a:avLst/>
            <a:gdLst>
              <a:gd name="connsiteX0" fmla="*/ 4731655 w 10101239"/>
              <a:gd name="connsiteY0" fmla="*/ 0 h 6858000"/>
              <a:gd name="connsiteX1" fmla="*/ 7282347 w 10101239"/>
              <a:gd name="connsiteY1" fmla="*/ 0 h 6858000"/>
              <a:gd name="connsiteX2" fmla="*/ 7550547 w 10101239"/>
              <a:gd name="connsiteY2" fmla="*/ 0 h 6858000"/>
              <a:gd name="connsiteX3" fmla="*/ 10101239 w 10101239"/>
              <a:gd name="connsiteY3" fmla="*/ 0 h 6858000"/>
              <a:gd name="connsiteX4" fmla="*/ 10101239 w 10101239"/>
              <a:gd name="connsiteY4" fmla="*/ 6858000 h 6858000"/>
              <a:gd name="connsiteX5" fmla="*/ 7550547 w 10101239"/>
              <a:gd name="connsiteY5" fmla="*/ 6858000 h 6858000"/>
              <a:gd name="connsiteX6" fmla="*/ 2550692 w 10101239"/>
              <a:gd name="connsiteY6" fmla="*/ 6858000 h 6858000"/>
              <a:gd name="connsiteX7" fmla="*/ 0 w 1010123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01239" h="6858000">
                <a:moveTo>
                  <a:pt x="4731655" y="0"/>
                </a:moveTo>
                <a:lnTo>
                  <a:pt x="7282347" y="0"/>
                </a:lnTo>
                <a:lnTo>
                  <a:pt x="7550547" y="0"/>
                </a:lnTo>
                <a:lnTo>
                  <a:pt x="10101239" y="0"/>
                </a:lnTo>
                <a:lnTo>
                  <a:pt x="10101239" y="6858000"/>
                </a:lnTo>
                <a:lnTo>
                  <a:pt x="7550547" y="6858000"/>
                </a:lnTo>
                <a:lnTo>
                  <a:pt x="2550692" y="6858000"/>
                </a:lnTo>
                <a:lnTo>
                  <a:pt x="0" y="6858000"/>
                </a:ln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sp>
        <p:nvSpPr>
          <p:cNvPr id="4" name="TextBox 3"/>
          <p:cNvSpPr txBox="1"/>
          <p:nvPr/>
        </p:nvSpPr>
        <p:spPr>
          <a:xfrm>
            <a:off x="3995558" y="1844824"/>
            <a:ext cx="4994434" cy="2492990"/>
          </a:xfrm>
          <a:prstGeom prst="rect">
            <a:avLst/>
          </a:prstGeom>
          <a:noFill/>
        </p:spPr>
        <p:txBody>
          <a:bodyPr wrap="square" rtlCol="0" anchor="ctr">
            <a:spAutoFit/>
          </a:bodyPr>
          <a:lstStyle/>
          <a:p>
            <a:r>
              <a:rPr lang="en-US" altLang="ko-KR" sz="5200" dirty="0" smtClean="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T</a:t>
            </a:r>
            <a:r>
              <a:rPr lang="id-ID" altLang="ko-KR" sz="5200" dirty="0" smtClean="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OERI PERMINTAAN</a:t>
            </a:r>
          </a:p>
          <a:p>
            <a:r>
              <a:rPr lang="id-ID" altLang="ko-KR" sz="5200" dirty="0" smtClean="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(Demand)</a:t>
            </a:r>
            <a:endParaRPr lang="en-US" altLang="ko-KR" sz="5200" dirty="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endParaRPr>
          </a:p>
        </p:txBody>
      </p:sp>
      <p:sp>
        <p:nvSpPr>
          <p:cNvPr id="23" name="Freeform: Shape 22"/>
          <p:cNvSpPr/>
          <p:nvPr/>
        </p:nvSpPr>
        <p:spPr>
          <a:xfrm rot="18326748">
            <a:off x="7358492" y="455085"/>
            <a:ext cx="2204904" cy="499700"/>
          </a:xfrm>
          <a:custGeom>
            <a:avLst/>
            <a:gdLst>
              <a:gd name="connsiteX0" fmla="*/ 2141990 w 2204904"/>
              <a:gd name="connsiteY0" fmla="*/ 577887 h 666266"/>
              <a:gd name="connsiteX1" fmla="*/ 2204904 w 2204904"/>
              <a:gd name="connsiteY1" fmla="*/ 666266 h 666266"/>
              <a:gd name="connsiteX2" fmla="*/ 1379318 w 2204904"/>
              <a:gd name="connsiteY2" fmla="*/ 666266 h 666266"/>
              <a:gd name="connsiteX3" fmla="*/ 1335129 w 2204904"/>
              <a:gd name="connsiteY3" fmla="*/ 622077 h 666266"/>
              <a:gd name="connsiteX4" fmla="*/ 1379318 w 2204904"/>
              <a:gd name="connsiteY4" fmla="*/ 577887 h 666266"/>
              <a:gd name="connsiteX5" fmla="*/ 1936301 w 2204904"/>
              <a:gd name="connsiteY5" fmla="*/ 288944 h 666266"/>
              <a:gd name="connsiteX6" fmla="*/ 1999215 w 2204904"/>
              <a:gd name="connsiteY6" fmla="*/ 377322 h 666266"/>
              <a:gd name="connsiteX7" fmla="*/ 711754 w 2204904"/>
              <a:gd name="connsiteY7" fmla="*/ 377322 h 666266"/>
              <a:gd name="connsiteX8" fmla="*/ 667564 w 2204904"/>
              <a:gd name="connsiteY8" fmla="*/ 333133 h 666266"/>
              <a:gd name="connsiteX9" fmla="*/ 711754 w 2204904"/>
              <a:gd name="connsiteY9" fmla="*/ 288944 h 666266"/>
              <a:gd name="connsiteX10" fmla="*/ 1730611 w 2204904"/>
              <a:gd name="connsiteY10" fmla="*/ 0 h 666266"/>
              <a:gd name="connsiteX11" fmla="*/ 1793525 w 2204904"/>
              <a:gd name="connsiteY11" fmla="*/ 88378 h 666266"/>
              <a:gd name="connsiteX12" fmla="*/ 44189 w 2204904"/>
              <a:gd name="connsiteY12" fmla="*/ 88378 h 666266"/>
              <a:gd name="connsiteX13" fmla="*/ 0 w 2204904"/>
              <a:gd name="connsiteY13" fmla="*/ 44189 h 666266"/>
              <a:gd name="connsiteX14" fmla="*/ 44190 w 2204904"/>
              <a:gd name="connsiteY14" fmla="*/ 0 h 6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4904" h="666266">
                <a:moveTo>
                  <a:pt x="2141990" y="577887"/>
                </a:moveTo>
                <a:lnTo>
                  <a:pt x="2204904" y="666266"/>
                </a:lnTo>
                <a:lnTo>
                  <a:pt x="1379318" y="666266"/>
                </a:lnTo>
                <a:cubicBezTo>
                  <a:pt x="1354913" y="666266"/>
                  <a:pt x="1335129" y="646482"/>
                  <a:pt x="1335129" y="622077"/>
                </a:cubicBezTo>
                <a:cubicBezTo>
                  <a:pt x="1335129" y="597671"/>
                  <a:pt x="1354913" y="577888"/>
                  <a:pt x="1379318" y="577887"/>
                </a:cubicBezTo>
                <a:close/>
                <a:moveTo>
                  <a:pt x="1936301" y="288944"/>
                </a:moveTo>
                <a:lnTo>
                  <a:pt x="1999215" y="377322"/>
                </a:lnTo>
                <a:lnTo>
                  <a:pt x="711754" y="377322"/>
                </a:lnTo>
                <a:cubicBezTo>
                  <a:pt x="687349" y="377322"/>
                  <a:pt x="667564" y="357538"/>
                  <a:pt x="667564" y="333133"/>
                </a:cubicBezTo>
                <a:cubicBezTo>
                  <a:pt x="667564" y="308728"/>
                  <a:pt x="687348" y="288944"/>
                  <a:pt x="711754" y="288944"/>
                </a:cubicBezTo>
                <a:close/>
                <a:moveTo>
                  <a:pt x="1730611" y="0"/>
                </a:moveTo>
                <a:lnTo>
                  <a:pt x="1793525" y="88378"/>
                </a:lnTo>
                <a:lnTo>
                  <a:pt x="44189" y="88378"/>
                </a:lnTo>
                <a:cubicBezTo>
                  <a:pt x="19785" y="88379"/>
                  <a:pt x="1" y="68594"/>
                  <a:pt x="0" y="44189"/>
                </a:cubicBezTo>
                <a:cubicBezTo>
                  <a:pt x="0" y="19783"/>
                  <a:pt x="19784" y="0"/>
                  <a:pt x="441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sp>
        <p:nvSpPr>
          <p:cNvPr id="24" name="Freeform: Shape 23"/>
          <p:cNvSpPr/>
          <p:nvPr/>
        </p:nvSpPr>
        <p:spPr>
          <a:xfrm rot="18326748" flipH="1" flipV="1">
            <a:off x="-419398" y="5902932"/>
            <a:ext cx="2204904" cy="499700"/>
          </a:xfrm>
          <a:custGeom>
            <a:avLst/>
            <a:gdLst>
              <a:gd name="connsiteX0" fmla="*/ 2141990 w 2204904"/>
              <a:gd name="connsiteY0" fmla="*/ 577887 h 666266"/>
              <a:gd name="connsiteX1" fmla="*/ 2204904 w 2204904"/>
              <a:gd name="connsiteY1" fmla="*/ 666266 h 666266"/>
              <a:gd name="connsiteX2" fmla="*/ 1379318 w 2204904"/>
              <a:gd name="connsiteY2" fmla="*/ 666266 h 666266"/>
              <a:gd name="connsiteX3" fmla="*/ 1335129 w 2204904"/>
              <a:gd name="connsiteY3" fmla="*/ 622077 h 666266"/>
              <a:gd name="connsiteX4" fmla="*/ 1379318 w 2204904"/>
              <a:gd name="connsiteY4" fmla="*/ 577887 h 666266"/>
              <a:gd name="connsiteX5" fmla="*/ 1936301 w 2204904"/>
              <a:gd name="connsiteY5" fmla="*/ 288944 h 666266"/>
              <a:gd name="connsiteX6" fmla="*/ 1999215 w 2204904"/>
              <a:gd name="connsiteY6" fmla="*/ 377322 h 666266"/>
              <a:gd name="connsiteX7" fmla="*/ 711754 w 2204904"/>
              <a:gd name="connsiteY7" fmla="*/ 377322 h 666266"/>
              <a:gd name="connsiteX8" fmla="*/ 667564 w 2204904"/>
              <a:gd name="connsiteY8" fmla="*/ 333133 h 666266"/>
              <a:gd name="connsiteX9" fmla="*/ 711754 w 2204904"/>
              <a:gd name="connsiteY9" fmla="*/ 288944 h 666266"/>
              <a:gd name="connsiteX10" fmla="*/ 1730611 w 2204904"/>
              <a:gd name="connsiteY10" fmla="*/ 0 h 666266"/>
              <a:gd name="connsiteX11" fmla="*/ 1793525 w 2204904"/>
              <a:gd name="connsiteY11" fmla="*/ 88378 h 666266"/>
              <a:gd name="connsiteX12" fmla="*/ 44189 w 2204904"/>
              <a:gd name="connsiteY12" fmla="*/ 88378 h 666266"/>
              <a:gd name="connsiteX13" fmla="*/ 0 w 2204904"/>
              <a:gd name="connsiteY13" fmla="*/ 44189 h 666266"/>
              <a:gd name="connsiteX14" fmla="*/ 44190 w 2204904"/>
              <a:gd name="connsiteY14" fmla="*/ 0 h 6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4904" h="666266">
                <a:moveTo>
                  <a:pt x="2141990" y="577887"/>
                </a:moveTo>
                <a:lnTo>
                  <a:pt x="2204904" y="666266"/>
                </a:lnTo>
                <a:lnTo>
                  <a:pt x="1379318" y="666266"/>
                </a:lnTo>
                <a:cubicBezTo>
                  <a:pt x="1354913" y="666266"/>
                  <a:pt x="1335129" y="646482"/>
                  <a:pt x="1335129" y="622077"/>
                </a:cubicBezTo>
                <a:cubicBezTo>
                  <a:pt x="1335129" y="597671"/>
                  <a:pt x="1354913" y="577888"/>
                  <a:pt x="1379318" y="577887"/>
                </a:cubicBezTo>
                <a:close/>
                <a:moveTo>
                  <a:pt x="1936301" y="288944"/>
                </a:moveTo>
                <a:lnTo>
                  <a:pt x="1999215" y="377322"/>
                </a:lnTo>
                <a:lnTo>
                  <a:pt x="711754" y="377322"/>
                </a:lnTo>
                <a:cubicBezTo>
                  <a:pt x="687349" y="377322"/>
                  <a:pt x="667564" y="357538"/>
                  <a:pt x="667564" y="333133"/>
                </a:cubicBezTo>
                <a:cubicBezTo>
                  <a:pt x="667564" y="308728"/>
                  <a:pt x="687348" y="288944"/>
                  <a:pt x="711754" y="288944"/>
                </a:cubicBezTo>
                <a:close/>
                <a:moveTo>
                  <a:pt x="1730611" y="0"/>
                </a:moveTo>
                <a:lnTo>
                  <a:pt x="1793525" y="88378"/>
                </a:lnTo>
                <a:lnTo>
                  <a:pt x="44189" y="88378"/>
                </a:lnTo>
                <a:cubicBezTo>
                  <a:pt x="19785" y="88379"/>
                  <a:pt x="1" y="68594"/>
                  <a:pt x="0" y="44189"/>
                </a:cubicBezTo>
                <a:cubicBezTo>
                  <a:pt x="0" y="19783"/>
                  <a:pt x="19784" y="0"/>
                  <a:pt x="441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79" y="1741833"/>
            <a:ext cx="3905579" cy="381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1583550203"/>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704088"/>
            <a:ext cx="8229600" cy="636680"/>
          </a:xfrm>
          <a:solidFill>
            <a:srgbClr val="E9C8EA"/>
          </a:solidFill>
          <a:ln>
            <a:solidFill>
              <a:schemeClr val="tx2"/>
            </a:solidFill>
            <a:miter lim="800000"/>
            <a:headEnd/>
            <a:tailEnd/>
          </a:ln>
        </p:spPr>
        <p:txBody>
          <a:bodyPr>
            <a:normAutofit fontScale="90000"/>
          </a:bodyPr>
          <a:lstStyle/>
          <a:p>
            <a:pPr algn="ctr"/>
            <a:r>
              <a:rPr lang="en-US" altLang="en-US" dirty="0" err="1" smtClean="0"/>
              <a:t>Pengertian</a:t>
            </a:r>
            <a:r>
              <a:rPr lang="en-US" altLang="en-US" dirty="0" smtClean="0"/>
              <a:t> </a:t>
            </a:r>
            <a:r>
              <a:rPr lang="en-US" altLang="en-US" b="1" dirty="0" err="1"/>
              <a:t>Permintaan</a:t>
            </a:r>
            <a:endParaRPr lang="en-US" altLang="en-US" b="1" dirty="0" smtClean="0"/>
          </a:p>
        </p:txBody>
      </p:sp>
      <p:sp>
        <p:nvSpPr>
          <p:cNvPr id="7172" name="Rectangle 3"/>
          <p:cNvSpPr>
            <a:spLocks noGrp="1" noChangeArrowheads="1"/>
          </p:cNvSpPr>
          <p:nvPr>
            <p:ph type="body" idx="1"/>
          </p:nvPr>
        </p:nvSpPr>
        <p:spPr>
          <a:xfrm>
            <a:off x="179512" y="1556792"/>
            <a:ext cx="8784976" cy="4767808"/>
          </a:xfrm>
        </p:spPr>
        <p:txBody>
          <a:bodyPr>
            <a:normAutofit lnSpcReduction="10000"/>
          </a:bodyPr>
          <a:lstStyle/>
          <a:p>
            <a:pPr>
              <a:buNone/>
            </a:pPr>
            <a:r>
              <a:rPr lang="en-US" altLang="en-US" dirty="0" err="1"/>
              <a:t>Dalam</a:t>
            </a:r>
            <a:r>
              <a:rPr lang="en-US" altLang="en-US" dirty="0"/>
              <a:t> </a:t>
            </a:r>
            <a:r>
              <a:rPr lang="en-US" altLang="en-US" dirty="0" err="1"/>
              <a:t>analisa</a:t>
            </a:r>
            <a:r>
              <a:rPr lang="en-US" altLang="en-US" dirty="0"/>
              <a:t> </a:t>
            </a:r>
            <a:r>
              <a:rPr lang="en-US" altLang="en-US" dirty="0" err="1"/>
              <a:t>permintaan</a:t>
            </a:r>
            <a:r>
              <a:rPr lang="en-US" altLang="en-US" dirty="0"/>
              <a:t> </a:t>
            </a:r>
            <a:r>
              <a:rPr lang="en-US" altLang="en-US" dirty="0" err="1" smtClean="0"/>
              <a:t>dibedakan</a:t>
            </a:r>
            <a:r>
              <a:rPr lang="en-US" altLang="en-US" dirty="0" smtClean="0"/>
              <a:t> </a:t>
            </a:r>
            <a:r>
              <a:rPr lang="en-US" altLang="en-US" dirty="0" err="1"/>
              <a:t>antara</a:t>
            </a:r>
            <a:r>
              <a:rPr lang="en-US" altLang="en-US" dirty="0"/>
              <a:t> </a:t>
            </a:r>
            <a:r>
              <a:rPr lang="en-US" altLang="en-US" dirty="0" err="1"/>
              <a:t>istilah</a:t>
            </a:r>
            <a:r>
              <a:rPr lang="en-US" altLang="en-US" dirty="0"/>
              <a:t> : “</a:t>
            </a:r>
            <a:r>
              <a:rPr lang="en-US" altLang="en-US" dirty="0" err="1">
                <a:solidFill>
                  <a:srgbClr val="0070C0"/>
                </a:solidFill>
              </a:rPr>
              <a:t>permintaan</a:t>
            </a:r>
            <a:r>
              <a:rPr lang="en-US" altLang="en-US" dirty="0"/>
              <a:t>” </a:t>
            </a:r>
            <a:r>
              <a:rPr lang="en-US" altLang="en-US" dirty="0" err="1"/>
              <a:t>dan</a:t>
            </a:r>
            <a:r>
              <a:rPr lang="en-US" altLang="en-US" dirty="0"/>
              <a:t> “</a:t>
            </a:r>
            <a:r>
              <a:rPr lang="en-US" altLang="en-US" dirty="0" err="1">
                <a:solidFill>
                  <a:srgbClr val="0070C0"/>
                </a:solidFill>
              </a:rPr>
              <a:t>jumlah</a:t>
            </a:r>
            <a:r>
              <a:rPr lang="en-US" altLang="en-US" dirty="0">
                <a:solidFill>
                  <a:srgbClr val="0070C0"/>
                </a:solidFill>
              </a:rPr>
              <a:t> </a:t>
            </a:r>
            <a:r>
              <a:rPr lang="en-US" altLang="en-US" dirty="0" err="1">
                <a:solidFill>
                  <a:srgbClr val="0070C0"/>
                </a:solidFill>
              </a:rPr>
              <a:t>barang</a:t>
            </a:r>
            <a:r>
              <a:rPr lang="en-US" altLang="en-US" dirty="0">
                <a:solidFill>
                  <a:srgbClr val="0070C0"/>
                </a:solidFill>
              </a:rPr>
              <a:t> yang </a:t>
            </a:r>
            <a:r>
              <a:rPr lang="en-US" altLang="en-US" dirty="0" err="1">
                <a:solidFill>
                  <a:srgbClr val="0070C0"/>
                </a:solidFill>
              </a:rPr>
              <a:t>diminta</a:t>
            </a:r>
            <a:r>
              <a:rPr lang="en-US" altLang="en-US" dirty="0"/>
              <a:t>”. </a:t>
            </a:r>
            <a:endParaRPr lang="id-ID" altLang="en-US" dirty="0" smtClean="0"/>
          </a:p>
          <a:p>
            <a:pPr>
              <a:buNone/>
            </a:pPr>
            <a:r>
              <a:rPr lang="id-ID" altLang="en-US" dirty="0" smtClean="0"/>
              <a:t>Pengertian </a:t>
            </a:r>
            <a:r>
              <a:rPr lang="en-US" altLang="en-US" dirty="0" smtClean="0"/>
              <a:t>“</a:t>
            </a:r>
            <a:r>
              <a:rPr lang="en-US" altLang="en-US" b="1" dirty="0" err="1" smtClean="0">
                <a:solidFill>
                  <a:srgbClr val="C00000"/>
                </a:solidFill>
              </a:rPr>
              <a:t>permintaan</a:t>
            </a:r>
            <a:r>
              <a:rPr lang="en-US" altLang="en-US" dirty="0"/>
              <a:t>” </a:t>
            </a:r>
            <a:r>
              <a:rPr lang="en-US" altLang="en-US" dirty="0" err="1"/>
              <a:t>adalah</a:t>
            </a:r>
            <a:r>
              <a:rPr lang="en-US" altLang="en-US" dirty="0"/>
              <a:t> </a:t>
            </a:r>
            <a:r>
              <a:rPr lang="en-US" altLang="en-US" dirty="0" err="1" smtClean="0"/>
              <a:t>keseluruhan</a:t>
            </a:r>
            <a:r>
              <a:rPr lang="en-US" altLang="en-US" dirty="0" smtClean="0"/>
              <a:t> </a:t>
            </a:r>
            <a:r>
              <a:rPr lang="en-US" altLang="en-US" dirty="0" err="1"/>
              <a:t>keadaan</a:t>
            </a:r>
            <a:r>
              <a:rPr lang="en-US" altLang="en-US" dirty="0"/>
              <a:t> yang </a:t>
            </a:r>
            <a:r>
              <a:rPr lang="en-US" altLang="en-US" dirty="0" err="1"/>
              <a:t>menggambarkan</a:t>
            </a:r>
            <a:r>
              <a:rPr lang="en-US" altLang="en-US" dirty="0"/>
              <a:t> </a:t>
            </a:r>
            <a:r>
              <a:rPr lang="en-US" altLang="en-US" dirty="0" err="1"/>
              <a:t>hubungan</a:t>
            </a:r>
            <a:r>
              <a:rPr lang="en-US" altLang="en-US" dirty="0"/>
              <a:t> </a:t>
            </a:r>
            <a:r>
              <a:rPr lang="en-US" altLang="en-US" dirty="0" err="1"/>
              <a:t>harga</a:t>
            </a:r>
            <a:r>
              <a:rPr lang="en-US" altLang="en-US" dirty="0"/>
              <a:t> </a:t>
            </a:r>
            <a:r>
              <a:rPr lang="en-US" altLang="en-US" dirty="0" err="1"/>
              <a:t>dengan</a:t>
            </a:r>
            <a:r>
              <a:rPr lang="en-US" altLang="en-US" dirty="0"/>
              <a:t> </a:t>
            </a:r>
            <a:r>
              <a:rPr lang="en-US" altLang="en-US" dirty="0" err="1"/>
              <a:t>jumlah</a:t>
            </a:r>
            <a:r>
              <a:rPr lang="en-US" altLang="en-US" dirty="0"/>
              <a:t> </a:t>
            </a:r>
            <a:r>
              <a:rPr lang="en-US" altLang="en-US" dirty="0" err="1" smtClean="0"/>
              <a:t>permintaan</a:t>
            </a:r>
            <a:r>
              <a:rPr lang="id-ID" altLang="en-US" dirty="0" smtClean="0"/>
              <a:t> (=</a:t>
            </a:r>
            <a:r>
              <a:rPr lang="en-US" altLang="en-US" dirty="0" smtClean="0"/>
              <a:t> </a:t>
            </a:r>
            <a:r>
              <a:rPr lang="en-US" altLang="en-US" dirty="0" err="1" smtClean="0"/>
              <a:t>keseluruhan</a:t>
            </a:r>
            <a:r>
              <a:rPr lang="en-US" altLang="en-US" dirty="0" smtClean="0"/>
              <a:t> </a:t>
            </a:r>
            <a:r>
              <a:rPr lang="en-US" altLang="en-US" dirty="0" err="1"/>
              <a:t>kurva</a:t>
            </a:r>
            <a:r>
              <a:rPr lang="en-US" altLang="en-US" dirty="0"/>
              <a:t> </a:t>
            </a:r>
            <a:r>
              <a:rPr lang="en-US" altLang="en-US" dirty="0" err="1" smtClean="0"/>
              <a:t>permintaan</a:t>
            </a:r>
            <a:r>
              <a:rPr lang="id-ID" altLang="en-US" dirty="0" smtClean="0"/>
              <a:t>)</a:t>
            </a:r>
            <a:r>
              <a:rPr lang="en-US" altLang="en-US" dirty="0" smtClean="0"/>
              <a:t>. </a:t>
            </a:r>
            <a:endParaRPr lang="id-ID" altLang="en-US" dirty="0" smtClean="0"/>
          </a:p>
          <a:p>
            <a:pPr>
              <a:buNone/>
            </a:pPr>
            <a:r>
              <a:rPr lang="id-ID" altLang="en-US" dirty="0" smtClean="0"/>
              <a:t>P</a:t>
            </a:r>
            <a:r>
              <a:rPr lang="en-US" altLang="en-US" dirty="0" err="1" smtClean="0"/>
              <a:t>engertian</a:t>
            </a:r>
            <a:r>
              <a:rPr lang="en-US" altLang="en-US" dirty="0" smtClean="0"/>
              <a:t>  </a:t>
            </a:r>
            <a:r>
              <a:rPr lang="en-US" altLang="en-US" dirty="0"/>
              <a:t>“</a:t>
            </a:r>
            <a:r>
              <a:rPr lang="en-US" altLang="en-US" b="1" dirty="0" err="1">
                <a:solidFill>
                  <a:srgbClr val="C00000"/>
                </a:solidFill>
              </a:rPr>
              <a:t>jumlah</a:t>
            </a:r>
            <a:r>
              <a:rPr lang="en-US" altLang="en-US" b="1" dirty="0">
                <a:solidFill>
                  <a:srgbClr val="C00000"/>
                </a:solidFill>
              </a:rPr>
              <a:t> </a:t>
            </a:r>
            <a:r>
              <a:rPr lang="en-US" altLang="en-US" b="1" dirty="0" err="1">
                <a:solidFill>
                  <a:srgbClr val="C00000"/>
                </a:solidFill>
              </a:rPr>
              <a:t>barang</a:t>
            </a:r>
            <a:r>
              <a:rPr lang="en-US" altLang="en-US" b="1" dirty="0">
                <a:solidFill>
                  <a:srgbClr val="C00000"/>
                </a:solidFill>
              </a:rPr>
              <a:t> yang </a:t>
            </a:r>
            <a:r>
              <a:rPr lang="en-US" altLang="en-US" b="1" dirty="0" err="1">
                <a:solidFill>
                  <a:srgbClr val="C00000"/>
                </a:solidFill>
              </a:rPr>
              <a:t>diminta</a:t>
            </a:r>
            <a:r>
              <a:rPr lang="en-US" altLang="en-US" dirty="0"/>
              <a:t>” </a:t>
            </a:r>
            <a:r>
              <a:rPr lang="en-US" altLang="en-US" dirty="0" err="1"/>
              <a:t>adalah</a:t>
            </a:r>
            <a:r>
              <a:rPr lang="en-US" altLang="en-US" dirty="0"/>
              <a:t> </a:t>
            </a:r>
            <a:r>
              <a:rPr lang="en-US" altLang="en-US" dirty="0" err="1"/>
              <a:t>jumlah</a:t>
            </a:r>
            <a:r>
              <a:rPr lang="en-US" altLang="en-US" dirty="0"/>
              <a:t> </a:t>
            </a:r>
            <a:r>
              <a:rPr lang="en-US" altLang="en-US" dirty="0" err="1"/>
              <a:t>permintaan</a:t>
            </a:r>
            <a:r>
              <a:rPr lang="en-US" altLang="en-US" dirty="0"/>
              <a:t> </a:t>
            </a:r>
            <a:r>
              <a:rPr lang="en-US" altLang="en-US" dirty="0" err="1"/>
              <a:t>terhadap</a:t>
            </a:r>
            <a:r>
              <a:rPr lang="en-US" altLang="en-US" dirty="0"/>
              <a:t> </a:t>
            </a:r>
            <a:r>
              <a:rPr lang="en-US" altLang="en-US" dirty="0" err="1"/>
              <a:t>suatu</a:t>
            </a:r>
            <a:r>
              <a:rPr lang="en-US" altLang="en-US" dirty="0"/>
              <a:t> </a:t>
            </a:r>
            <a:r>
              <a:rPr lang="en-US" altLang="en-US" dirty="0" err="1"/>
              <a:t>barang</a:t>
            </a:r>
            <a:r>
              <a:rPr lang="en-US" altLang="en-US" dirty="0"/>
              <a:t> </a:t>
            </a:r>
            <a:r>
              <a:rPr lang="en-US" altLang="en-US" dirty="0" err="1"/>
              <a:t>pada</a:t>
            </a:r>
            <a:r>
              <a:rPr lang="en-US" altLang="en-US" dirty="0"/>
              <a:t> </a:t>
            </a:r>
            <a:r>
              <a:rPr lang="en-US" altLang="en-US" dirty="0" err="1"/>
              <a:t>tingkat</a:t>
            </a:r>
            <a:r>
              <a:rPr lang="en-US" altLang="en-US" dirty="0"/>
              <a:t> </a:t>
            </a:r>
            <a:r>
              <a:rPr lang="en-US" altLang="en-US" dirty="0" err="1"/>
              <a:t>harga</a:t>
            </a:r>
            <a:r>
              <a:rPr lang="en-US" altLang="en-US" dirty="0"/>
              <a:t> </a:t>
            </a:r>
            <a:r>
              <a:rPr lang="en-US" altLang="en-US" dirty="0" err="1" smtClean="0"/>
              <a:t>tertentu</a:t>
            </a:r>
            <a:r>
              <a:rPr lang="id-ID" altLang="en-US" dirty="0" smtClean="0"/>
              <a:t>, pada waktu tertentu.</a:t>
            </a:r>
          </a:p>
          <a:p>
            <a:pPr>
              <a:buNone/>
            </a:pPr>
            <a:r>
              <a:rPr lang="id-ID" altLang="en-US" b="1" dirty="0" smtClean="0">
                <a:solidFill>
                  <a:srgbClr val="FF0000"/>
                </a:solidFill>
              </a:rPr>
              <a:t>Teori Permintaan </a:t>
            </a:r>
            <a:r>
              <a:rPr lang="id-ID" altLang="en-US" dirty="0" smtClean="0"/>
              <a:t>: teori yang menjelaskan hubungan antara jumlah barang/jasa yang </a:t>
            </a:r>
            <a:r>
              <a:rPr lang="id-ID" altLang="en-US" dirty="0"/>
              <a:t>diminta </a:t>
            </a:r>
            <a:r>
              <a:rPr lang="id-ID" altLang="en-US" dirty="0" smtClean="0"/>
              <a:t>pada berbagai tingkat   harga </a:t>
            </a:r>
            <a:r>
              <a:rPr lang="id-ID" altLang="en-US" dirty="0"/>
              <a:t>serta pembentukan dalam kurva </a:t>
            </a:r>
            <a:r>
              <a:rPr lang="id-ID" altLang="en-US" dirty="0" smtClean="0"/>
              <a:t>permintaan, pada waktu tertentu </a:t>
            </a:r>
            <a:endParaRPr lang="id-ID" altLang="en-US" dirty="0"/>
          </a:p>
          <a:p>
            <a:pPr>
              <a:buNone/>
            </a:pPr>
            <a:endParaRPr lang="id-ID" altLang="en-US" dirty="0"/>
          </a:p>
        </p:txBody>
      </p:sp>
      <p:sp>
        <p:nvSpPr>
          <p:cNvPr id="5"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3481653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28" name="Group 56"/>
          <p:cNvGraphicFramePr>
            <a:graphicFrameLocks noGrp="1"/>
          </p:cNvGraphicFramePr>
          <p:nvPr>
            <p:extLst>
              <p:ext uri="{D42A27DB-BD31-4B8C-83A1-F6EECF244321}">
                <p14:modId xmlns:p14="http://schemas.microsoft.com/office/powerpoint/2010/main" val="2005764467"/>
              </p:ext>
            </p:extLst>
          </p:nvPr>
        </p:nvGraphicFramePr>
        <p:xfrm>
          <a:off x="611188" y="1754108"/>
          <a:ext cx="7921625" cy="2827020"/>
        </p:xfrm>
        <a:graphic>
          <a:graphicData uri="http://schemas.openxmlformats.org/drawingml/2006/table">
            <a:tbl>
              <a:tblPr/>
              <a:tblGrid>
                <a:gridCol w="2905125"/>
                <a:gridCol w="5016500"/>
              </a:tblGrid>
              <a:tr h="1638300">
                <a:tc>
                  <a:txBody>
                    <a:bodyPr/>
                    <a:lstStyle/>
                    <a:p>
                      <a:pPr marL="0" marR="0" lvl="0" indent="0" algn="just" defTabSz="914400" rtl="0" eaLnBrk="1" fontAlgn="base" latinLnBrk="0" hangingPunct="1">
                        <a:lnSpc>
                          <a:spcPct val="100000"/>
                        </a:lnSpc>
                        <a:spcBef>
                          <a:spcPct val="0"/>
                        </a:spcBef>
                        <a:spcAft>
                          <a:spcPct val="0"/>
                        </a:spcAft>
                        <a:buClr>
                          <a:schemeClr val="tx1"/>
                        </a:buClr>
                        <a:buSzTx/>
                        <a:buFont typeface="Symbol" pitchFamily="18" charset="2"/>
                        <a:buChar char=""/>
                        <a:tabLst/>
                      </a:pPr>
                      <a:r>
                        <a:rPr kumimoji="0" lang="en-GB" sz="2800" b="0" i="0" u="none" strike="noStrike" cap="none" normalizeH="0" baseline="0" dirty="0" smtClean="0">
                          <a:ln>
                            <a:noFill/>
                          </a:ln>
                          <a:solidFill>
                            <a:srgbClr val="FF0000"/>
                          </a:solidFill>
                          <a:effectLst/>
                          <a:latin typeface="Times New Roman" pitchFamily="18" charset="0"/>
                          <a:cs typeface="Times New Roman" pitchFamily="18" charset="0"/>
                        </a:rPr>
                        <a:t>Albert L Meyers</a:t>
                      </a:r>
                      <a:endParaRPr kumimoji="0" lang="en-GB" sz="2800" b="0" i="0" u="none" strike="noStrike" cap="none" normalizeH="0" baseline="0" dirty="0" smtClean="0">
                        <a:ln>
                          <a:noFill/>
                        </a:ln>
                        <a:solidFill>
                          <a:srgbClr val="FF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sz="2400" b="0" i="0" u="none" strike="noStrike" cap="none" normalizeH="0" baseline="0" dirty="0" smtClean="0">
                          <a:ln>
                            <a:noFill/>
                          </a:ln>
                          <a:solidFill>
                            <a:schemeClr val="tx1"/>
                          </a:solidFill>
                          <a:effectLst/>
                          <a:latin typeface="Times New Roman" pitchFamily="18" charset="0"/>
                          <a:cs typeface="Times New Roman" pitchFamily="18" charset="0"/>
                        </a:rPr>
                        <a:t>Yaitu j</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umlah</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barang</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yang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diminta</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para</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pembeli</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yang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bersedia</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membelinya</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dengan</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harga</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yang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mungkin</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pada</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suatu</a:t>
                      </a: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2400" b="0" i="0" u="none" strike="noStrike" cap="none" normalizeH="0" baseline="0" dirty="0" err="1" smtClean="0">
                          <a:ln>
                            <a:noFill/>
                          </a:ln>
                          <a:solidFill>
                            <a:schemeClr val="tx1"/>
                          </a:solidFill>
                          <a:effectLst/>
                          <a:latin typeface="Times New Roman" pitchFamily="18" charset="0"/>
                          <a:cs typeface="Times New Roman" pitchFamily="18" charset="0"/>
                        </a:rPr>
                        <a:t>ketika</a:t>
                      </a:r>
                      <a:endParaRPr kumimoji="0" lang="en-GB" sz="2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r>
              <a:tr h="1025525">
                <a:tc>
                  <a:txBody>
                    <a:bodyPr/>
                    <a:lstStyle/>
                    <a:p>
                      <a:pPr marL="0" marR="0" lvl="0" indent="0" algn="just" defTabSz="914400" rtl="0" eaLnBrk="1" fontAlgn="base" latinLnBrk="0" hangingPunct="1">
                        <a:lnSpc>
                          <a:spcPct val="100000"/>
                        </a:lnSpc>
                        <a:spcBef>
                          <a:spcPct val="0"/>
                        </a:spcBef>
                        <a:spcAft>
                          <a:spcPct val="0"/>
                        </a:spcAft>
                        <a:buClr>
                          <a:schemeClr val="tx1"/>
                        </a:buClr>
                        <a:buSzTx/>
                        <a:buFont typeface="Symbol" pitchFamily="18" charset="2"/>
                        <a:buChar char=""/>
                        <a:tabLst/>
                      </a:pPr>
                      <a:r>
                        <a:rPr kumimoji="0" lang="en-GB" sz="2800" b="0" i="0" u="none" strike="noStrike" cap="none" normalizeH="0" baseline="0" dirty="0" smtClean="0">
                          <a:ln>
                            <a:noFill/>
                          </a:ln>
                          <a:solidFill>
                            <a:srgbClr val="FF0000"/>
                          </a:solidFill>
                          <a:effectLst/>
                          <a:latin typeface="Times New Roman" pitchFamily="18" charset="0"/>
                          <a:cs typeface="Times New Roman" pitchFamily="18" charset="0"/>
                        </a:rPr>
                        <a:t>George L Bach</a:t>
                      </a:r>
                      <a:endParaRPr kumimoji="0" lang="en-GB" sz="2800" b="0" i="0" u="none" strike="noStrike" cap="none" normalizeH="0" baseline="0" dirty="0" smtClean="0">
                        <a:ln>
                          <a:noFill/>
                        </a:ln>
                        <a:solidFill>
                          <a:srgbClr val="FF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9C8EA"/>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sz="2400" b="0" i="0" u="none" strike="noStrike" cap="none" normalizeH="0" baseline="0" dirty="0" smtClean="0">
                          <a:ln>
                            <a:noFill/>
                          </a:ln>
                          <a:solidFill>
                            <a:schemeClr val="tx1"/>
                          </a:solidFill>
                          <a:effectLst/>
                          <a:latin typeface="Times New Roman" pitchFamily="18" charset="0"/>
                          <a:cs typeface="Times New Roman" pitchFamily="18" charset="0"/>
                        </a:rPr>
                        <a:t>Yaitu j</a:t>
                      </a:r>
                      <a:r>
                        <a:rPr kumimoji="0" lang="sv-SE" sz="2400" b="0" i="0" u="none" strike="noStrike" cap="none" normalizeH="0" baseline="0" dirty="0" smtClean="0">
                          <a:ln>
                            <a:noFill/>
                          </a:ln>
                          <a:solidFill>
                            <a:schemeClr val="tx1"/>
                          </a:solidFill>
                          <a:effectLst/>
                          <a:latin typeface="Times New Roman" pitchFamily="18" charset="0"/>
                          <a:cs typeface="Times New Roman" pitchFamily="18" charset="0"/>
                        </a:rPr>
                        <a:t>umlah barang dimana pembeli bersedia membelinya pada berbagai kemungkinan harga</a:t>
                      </a:r>
                      <a:endParaRPr kumimoji="0" lang="sv-SE" sz="2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9C8EA"/>
                    </a:solidFill>
                  </a:tcPr>
                </a:tc>
              </a:tr>
            </a:tbl>
          </a:graphicData>
        </a:graphic>
      </p:graphicFrame>
      <p:sp>
        <p:nvSpPr>
          <p:cNvPr id="4" name="Title 1"/>
          <p:cNvSpPr txBox="1">
            <a:spLocks/>
          </p:cNvSpPr>
          <p:nvPr/>
        </p:nvSpPr>
        <p:spPr>
          <a:xfrm>
            <a:off x="193675" y="704088"/>
            <a:ext cx="8698805" cy="708688"/>
          </a:xfrm>
          <a:prstGeom prst="rect">
            <a:avLst/>
          </a:prstGeom>
        </p:spPr>
        <p:txBody>
          <a:bodyPr>
            <a:normAutofit fontScale="82500"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defRPr/>
            </a:pPr>
            <a:r>
              <a:rPr lang="id-ID" dirty="0" smtClean="0"/>
              <a:t>Pengertian</a:t>
            </a:r>
            <a:r>
              <a:rPr lang="id-ID" b="1" dirty="0" smtClean="0"/>
              <a:t> “Permintaan” </a:t>
            </a:r>
            <a:r>
              <a:rPr lang="id-ID" dirty="0" smtClean="0"/>
              <a:t>Menurut Ahli</a:t>
            </a:r>
            <a:endParaRPr lang="id-ID" dirty="0"/>
          </a:p>
        </p:txBody>
      </p:sp>
      <p:sp>
        <p:nvSpPr>
          <p:cNvPr id="5"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1878260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4" y="1218232"/>
            <a:ext cx="8532440" cy="4801314"/>
          </a:xfrm>
          <a:prstGeom prst="rect">
            <a:avLst/>
          </a:prstGeom>
        </p:spPr>
        <p:txBody>
          <a:bodyPr wrap="square">
            <a:spAutoFit/>
          </a:bodyPr>
          <a:lstStyle/>
          <a:p>
            <a:pPr algn="just"/>
            <a:r>
              <a:rPr lang="id-ID" sz="2600" b="1" dirty="0">
                <a:solidFill>
                  <a:prstClr val="black"/>
                </a:solidFill>
                <a:latin typeface="Calibri"/>
                <a:ea typeface="Times New Roman"/>
              </a:rPr>
              <a:t>Faktor - faktor yang mempengaruhi permintaan (</a:t>
            </a:r>
            <a:r>
              <a:rPr lang="id-ID" sz="2600" b="1" i="1" dirty="0">
                <a:solidFill>
                  <a:prstClr val="black"/>
                </a:solidFill>
                <a:latin typeface="Calibri"/>
                <a:ea typeface="Times New Roman"/>
              </a:rPr>
              <a:t>demand</a:t>
            </a:r>
            <a:r>
              <a:rPr lang="id-ID" sz="2600" b="1" dirty="0">
                <a:solidFill>
                  <a:prstClr val="black"/>
                </a:solidFill>
                <a:latin typeface="Calibri"/>
                <a:ea typeface="Times New Roman"/>
              </a:rPr>
              <a:t>) :</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a:solidFill>
                  <a:prstClr val="black"/>
                </a:solidFill>
                <a:latin typeface="Calibri"/>
                <a:ea typeface="Times New Roman"/>
              </a:rPr>
              <a:t>harga</a:t>
            </a:r>
            <a:r>
              <a:rPr lang="en-US" sz="2600" dirty="0">
                <a:solidFill>
                  <a:prstClr val="black"/>
                </a:solidFill>
                <a:latin typeface="Calibri"/>
                <a:ea typeface="Times New Roman"/>
              </a:rPr>
              <a:t> </a:t>
            </a:r>
            <a:r>
              <a:rPr lang="en-US" sz="2600" dirty="0" err="1">
                <a:solidFill>
                  <a:prstClr val="black"/>
                </a:solidFill>
                <a:latin typeface="Calibri"/>
                <a:ea typeface="Times New Roman"/>
              </a:rPr>
              <a:t>barang</a:t>
            </a:r>
            <a:r>
              <a:rPr lang="en-US" sz="2600" dirty="0">
                <a:solidFill>
                  <a:prstClr val="black"/>
                </a:solidFill>
                <a:latin typeface="Calibri"/>
                <a:ea typeface="Times New Roman"/>
              </a:rPr>
              <a:t> </a:t>
            </a:r>
            <a:r>
              <a:rPr lang="en-US" sz="2600" dirty="0" err="1">
                <a:solidFill>
                  <a:prstClr val="black"/>
                </a:solidFill>
                <a:latin typeface="Calibri"/>
                <a:ea typeface="Times New Roman"/>
              </a:rPr>
              <a:t>itu</a:t>
            </a:r>
            <a:r>
              <a:rPr lang="en-US" sz="2600" dirty="0">
                <a:solidFill>
                  <a:prstClr val="black"/>
                </a:solidFill>
                <a:latin typeface="Calibri"/>
                <a:ea typeface="Times New Roman"/>
              </a:rPr>
              <a:t> </a:t>
            </a:r>
            <a:r>
              <a:rPr lang="en-US" sz="2600" dirty="0" err="1">
                <a:solidFill>
                  <a:prstClr val="black"/>
                </a:solidFill>
                <a:latin typeface="Calibri"/>
                <a:ea typeface="Times New Roman"/>
              </a:rPr>
              <a:t>sendiri</a:t>
            </a:r>
            <a:r>
              <a:rPr lang="en-US" sz="2600" dirty="0">
                <a:solidFill>
                  <a:prstClr val="black"/>
                </a:solidFill>
                <a:latin typeface="Calibri"/>
                <a:ea typeface="Times New Roman"/>
              </a:rPr>
              <a:t> ( </a:t>
            </a:r>
            <a:r>
              <a:rPr lang="en-US" sz="2600" dirty="0" err="1">
                <a:solidFill>
                  <a:prstClr val="black"/>
                </a:solidFill>
                <a:latin typeface="Calibri"/>
                <a:ea typeface="Times New Roman"/>
              </a:rPr>
              <a:t>Px</a:t>
            </a:r>
            <a:r>
              <a:rPr lang="en-US" sz="2600" dirty="0">
                <a:solidFill>
                  <a:prstClr val="black"/>
                </a:solidFill>
                <a:latin typeface="Calibri"/>
                <a:ea typeface="Times New Roman"/>
              </a:rPr>
              <a:t>)</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a:solidFill>
                  <a:prstClr val="black"/>
                </a:solidFill>
                <a:latin typeface="Calibri"/>
                <a:ea typeface="Times New Roman"/>
              </a:rPr>
              <a:t>harga</a:t>
            </a:r>
            <a:r>
              <a:rPr lang="en-US" sz="2600" dirty="0">
                <a:solidFill>
                  <a:prstClr val="black"/>
                </a:solidFill>
                <a:latin typeface="Calibri"/>
                <a:ea typeface="Times New Roman"/>
              </a:rPr>
              <a:t> </a:t>
            </a:r>
            <a:r>
              <a:rPr lang="en-US" sz="2600" dirty="0" err="1">
                <a:solidFill>
                  <a:prstClr val="black"/>
                </a:solidFill>
                <a:latin typeface="Calibri"/>
                <a:ea typeface="Times New Roman"/>
              </a:rPr>
              <a:t>barang</a:t>
            </a:r>
            <a:r>
              <a:rPr lang="en-US" sz="2600" dirty="0">
                <a:solidFill>
                  <a:prstClr val="black"/>
                </a:solidFill>
                <a:latin typeface="Calibri"/>
                <a:ea typeface="Times New Roman"/>
              </a:rPr>
              <a:t> lain ( Ps, Pc )</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a:solidFill>
                  <a:prstClr val="black"/>
                </a:solidFill>
                <a:latin typeface="Calibri"/>
                <a:ea typeface="Times New Roman"/>
              </a:rPr>
              <a:t>tingkat</a:t>
            </a:r>
            <a:r>
              <a:rPr lang="en-US" sz="2600" dirty="0">
                <a:solidFill>
                  <a:prstClr val="black"/>
                </a:solidFill>
                <a:latin typeface="Calibri"/>
                <a:ea typeface="Times New Roman"/>
              </a:rPr>
              <a:t> </a:t>
            </a:r>
            <a:r>
              <a:rPr lang="en-US" sz="2600" dirty="0" err="1">
                <a:solidFill>
                  <a:prstClr val="black"/>
                </a:solidFill>
                <a:latin typeface="Calibri"/>
                <a:ea typeface="Times New Roman"/>
              </a:rPr>
              <a:t>pendapatan</a:t>
            </a:r>
            <a:r>
              <a:rPr lang="en-US" sz="2600" dirty="0">
                <a:solidFill>
                  <a:prstClr val="black"/>
                </a:solidFill>
                <a:latin typeface="Calibri"/>
                <a:ea typeface="Times New Roman"/>
              </a:rPr>
              <a:t> ( Y )</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smtClean="0">
                <a:solidFill>
                  <a:prstClr val="black"/>
                </a:solidFill>
                <a:latin typeface="Calibri"/>
                <a:ea typeface="Times New Roman"/>
              </a:rPr>
              <a:t>Jumlah</a:t>
            </a:r>
            <a:r>
              <a:rPr lang="en-US" sz="2600" dirty="0" smtClean="0">
                <a:solidFill>
                  <a:prstClr val="black"/>
                </a:solidFill>
                <a:latin typeface="Calibri"/>
                <a:ea typeface="Times New Roman"/>
              </a:rPr>
              <a:t> </a:t>
            </a:r>
            <a:r>
              <a:rPr lang="en-US" sz="2600" dirty="0" err="1">
                <a:solidFill>
                  <a:prstClr val="black"/>
                </a:solidFill>
                <a:latin typeface="Calibri"/>
                <a:ea typeface="Times New Roman"/>
              </a:rPr>
              <a:t>penduduk</a:t>
            </a:r>
            <a:r>
              <a:rPr lang="en-US" sz="2600" dirty="0">
                <a:solidFill>
                  <a:prstClr val="black"/>
                </a:solidFill>
                <a:latin typeface="Calibri"/>
                <a:ea typeface="Times New Roman"/>
              </a:rPr>
              <a:t> (</a:t>
            </a:r>
            <a:r>
              <a:rPr lang="en-US" sz="2600" dirty="0">
                <a:solidFill>
                  <a:prstClr val="black"/>
                </a:solidFill>
                <a:latin typeface="Calibri"/>
                <a:ea typeface="Times New Roman"/>
                <a:sym typeface="Symbol"/>
              </a:rPr>
              <a:t></a:t>
            </a:r>
            <a:r>
              <a:rPr lang="en-US" sz="2600" dirty="0">
                <a:solidFill>
                  <a:prstClr val="black"/>
                </a:solidFill>
                <a:latin typeface="Calibri"/>
                <a:ea typeface="Times New Roman"/>
              </a:rPr>
              <a:t> N )</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a:solidFill>
                  <a:prstClr val="black"/>
                </a:solidFill>
                <a:latin typeface="Calibri"/>
                <a:ea typeface="Times New Roman"/>
              </a:rPr>
              <a:t>Selera</a:t>
            </a:r>
            <a:r>
              <a:rPr lang="en-US" sz="2600" dirty="0">
                <a:solidFill>
                  <a:prstClr val="black"/>
                </a:solidFill>
                <a:latin typeface="Calibri"/>
                <a:ea typeface="Times New Roman"/>
              </a:rPr>
              <a:t> </a:t>
            </a:r>
            <a:r>
              <a:rPr lang="en-US" sz="2600" dirty="0" err="1">
                <a:solidFill>
                  <a:prstClr val="black"/>
                </a:solidFill>
                <a:latin typeface="Calibri"/>
                <a:ea typeface="Times New Roman"/>
              </a:rPr>
              <a:t>konsumen</a:t>
            </a:r>
            <a:r>
              <a:rPr lang="en-US" sz="2600" dirty="0">
                <a:solidFill>
                  <a:prstClr val="black"/>
                </a:solidFill>
                <a:latin typeface="Calibri"/>
                <a:ea typeface="Times New Roman"/>
              </a:rPr>
              <a:t>/taste  ( T )</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a:solidFill>
                  <a:prstClr val="black"/>
                </a:solidFill>
                <a:latin typeface="Calibri"/>
                <a:ea typeface="Times New Roman"/>
              </a:rPr>
              <a:t>Ekspektasi</a:t>
            </a:r>
            <a:r>
              <a:rPr lang="en-US" sz="2600" dirty="0">
                <a:solidFill>
                  <a:prstClr val="black"/>
                </a:solidFill>
                <a:latin typeface="Calibri"/>
                <a:ea typeface="Times New Roman"/>
              </a:rPr>
              <a:t>/</a:t>
            </a:r>
            <a:r>
              <a:rPr lang="en-US" sz="2600" dirty="0" err="1">
                <a:solidFill>
                  <a:prstClr val="black"/>
                </a:solidFill>
                <a:latin typeface="Calibri"/>
                <a:ea typeface="Times New Roman"/>
              </a:rPr>
              <a:t>perkiraan</a:t>
            </a:r>
            <a:r>
              <a:rPr lang="en-US" sz="2600" dirty="0">
                <a:solidFill>
                  <a:prstClr val="black"/>
                </a:solidFill>
                <a:latin typeface="Calibri"/>
                <a:ea typeface="Times New Roman"/>
              </a:rPr>
              <a:t> </a:t>
            </a:r>
            <a:r>
              <a:rPr lang="en-US" sz="2600" dirty="0" err="1">
                <a:solidFill>
                  <a:prstClr val="black"/>
                </a:solidFill>
                <a:latin typeface="Calibri"/>
                <a:ea typeface="Times New Roman"/>
              </a:rPr>
              <a:t>konsumen</a:t>
            </a:r>
            <a:r>
              <a:rPr lang="en-US" sz="2600" dirty="0">
                <a:solidFill>
                  <a:prstClr val="black"/>
                </a:solidFill>
                <a:latin typeface="Calibri"/>
                <a:ea typeface="Times New Roman"/>
              </a:rPr>
              <a:t> (E)</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id-ID" sz="2600" dirty="0">
                <a:solidFill>
                  <a:prstClr val="black"/>
                </a:solidFill>
                <a:latin typeface="Calibri"/>
                <a:ea typeface="Times New Roman"/>
              </a:rPr>
              <a:t>Iklim, geografi, sosial budaya dll.</a:t>
            </a:r>
          </a:p>
          <a:p>
            <a:pPr algn="just">
              <a:lnSpc>
                <a:spcPct val="150000"/>
              </a:lnSpc>
            </a:pPr>
            <a:r>
              <a:rPr lang="es-ES" sz="2800" dirty="0" err="1">
                <a:solidFill>
                  <a:prstClr val="black"/>
                </a:solidFill>
                <a:latin typeface="Calibri"/>
                <a:ea typeface="Times New Roman"/>
              </a:rPr>
              <a:t>Maka</a:t>
            </a:r>
            <a:r>
              <a:rPr lang="id-ID" sz="2800" dirty="0">
                <a:solidFill>
                  <a:prstClr val="black"/>
                </a:solidFill>
                <a:latin typeface="Calibri"/>
                <a:ea typeface="Times New Roman"/>
              </a:rPr>
              <a:t> </a:t>
            </a:r>
            <a:r>
              <a:rPr lang="id-ID" sz="2800" dirty="0" smtClean="0">
                <a:solidFill>
                  <a:prstClr val="black"/>
                </a:solidFill>
                <a:latin typeface="Calibri"/>
                <a:ea typeface="Times New Roman"/>
              </a:rPr>
              <a:t>:</a:t>
            </a:r>
          </a:p>
          <a:p>
            <a:pPr algn="just">
              <a:lnSpc>
                <a:spcPct val="200000"/>
              </a:lnSpc>
            </a:pPr>
            <a:r>
              <a:rPr lang="id-ID" sz="2800" dirty="0" smtClean="0">
                <a:solidFill>
                  <a:prstClr val="black"/>
                </a:solidFill>
                <a:latin typeface="Calibri"/>
              </a:rPr>
              <a:t>Jika </a:t>
            </a:r>
            <a:endParaRPr lang="id-ID" sz="2200" dirty="0">
              <a:solidFill>
                <a:prstClr val="black"/>
              </a:solidFill>
              <a:latin typeface="Calibri"/>
            </a:endParaRPr>
          </a:p>
        </p:txBody>
      </p:sp>
      <p:sp>
        <p:nvSpPr>
          <p:cNvPr id="4" name="object 7"/>
          <p:cNvSpPr txBox="1"/>
          <p:nvPr/>
        </p:nvSpPr>
        <p:spPr>
          <a:xfrm>
            <a:off x="206504" y="548680"/>
            <a:ext cx="8757984" cy="622606"/>
          </a:xfrm>
          <a:prstGeom prst="rect">
            <a:avLst/>
          </a:prstGeom>
          <a:solidFill>
            <a:srgbClr val="45C1A3"/>
          </a:solidFill>
        </p:spPr>
        <p:txBody>
          <a:bodyPr vert="horz" wrap="square" lIns="0" tIns="22225" rIns="0" bIns="0" rtlCol="0">
            <a:spAutoFit/>
          </a:bodyPr>
          <a:lstStyle/>
          <a:p>
            <a:pPr marL="107314" algn="ctr">
              <a:lnSpc>
                <a:spcPct val="150000"/>
              </a:lnSpc>
              <a:spcBef>
                <a:spcPts val="175"/>
              </a:spcBef>
              <a:spcAft>
                <a:spcPts val="600"/>
              </a:spcAft>
            </a:pPr>
            <a:r>
              <a:rPr sz="2600" b="1" spc="-10" dirty="0" err="1">
                <a:solidFill>
                  <a:srgbClr val="FFFFFF"/>
                </a:solidFill>
                <a:latin typeface="Arial"/>
                <a:cs typeface="Arial"/>
              </a:rPr>
              <a:t>Apa</a:t>
            </a:r>
            <a:r>
              <a:rPr sz="2600" b="1" spc="10" dirty="0">
                <a:solidFill>
                  <a:srgbClr val="FFFFFF"/>
                </a:solidFill>
                <a:latin typeface="Arial"/>
                <a:cs typeface="Arial"/>
              </a:rPr>
              <a:t> </a:t>
            </a:r>
            <a:r>
              <a:rPr sz="2600" b="1" spc="-15" dirty="0" smtClean="0">
                <a:solidFill>
                  <a:srgbClr val="FFFFFF"/>
                </a:solidFill>
                <a:latin typeface="Arial"/>
                <a:cs typeface="Arial"/>
              </a:rPr>
              <a:t>yang</a:t>
            </a:r>
            <a:r>
              <a:rPr sz="2600" b="1" spc="15" dirty="0" smtClean="0">
                <a:solidFill>
                  <a:srgbClr val="FFFFFF"/>
                </a:solidFill>
                <a:latin typeface="Arial"/>
                <a:cs typeface="Arial"/>
              </a:rPr>
              <a:t> </a:t>
            </a:r>
            <a:r>
              <a:rPr sz="2600" b="1" spc="-5" dirty="0">
                <a:solidFill>
                  <a:srgbClr val="FFFFFF"/>
                </a:solidFill>
                <a:latin typeface="Arial"/>
                <a:cs typeface="Arial"/>
              </a:rPr>
              <a:t>Menentukan</a:t>
            </a:r>
            <a:r>
              <a:rPr sz="2600" b="1" spc="-25" dirty="0">
                <a:solidFill>
                  <a:srgbClr val="FFFFFF"/>
                </a:solidFill>
                <a:latin typeface="Arial"/>
                <a:cs typeface="Arial"/>
              </a:rPr>
              <a:t> </a:t>
            </a:r>
            <a:r>
              <a:rPr sz="2600" b="1" dirty="0">
                <a:solidFill>
                  <a:srgbClr val="FFFFFF"/>
                </a:solidFill>
                <a:latin typeface="Arial"/>
                <a:cs typeface="Arial"/>
              </a:rPr>
              <a:t>Jumlah</a:t>
            </a:r>
            <a:r>
              <a:rPr sz="2600" b="1" spc="-15" dirty="0">
                <a:solidFill>
                  <a:srgbClr val="FFFFFF"/>
                </a:solidFill>
                <a:latin typeface="Arial"/>
                <a:cs typeface="Arial"/>
              </a:rPr>
              <a:t> </a:t>
            </a:r>
            <a:r>
              <a:rPr sz="2600" b="1" spc="-10" dirty="0">
                <a:solidFill>
                  <a:srgbClr val="FFFFFF"/>
                </a:solidFill>
                <a:latin typeface="Arial"/>
                <a:cs typeface="Arial"/>
              </a:rPr>
              <a:t>yang</a:t>
            </a:r>
            <a:r>
              <a:rPr sz="2600" b="1" spc="10" dirty="0">
                <a:solidFill>
                  <a:srgbClr val="FFFFFF"/>
                </a:solidFill>
                <a:latin typeface="Arial"/>
                <a:cs typeface="Arial"/>
              </a:rPr>
              <a:t> </a:t>
            </a:r>
            <a:r>
              <a:rPr sz="2600" b="1" spc="-5" dirty="0">
                <a:solidFill>
                  <a:srgbClr val="FFFFFF"/>
                </a:solidFill>
                <a:latin typeface="Arial"/>
                <a:cs typeface="Arial"/>
              </a:rPr>
              <a:t>Diminta?</a:t>
            </a:r>
            <a:endParaRPr sz="2600" dirty="0">
              <a:solidFill>
                <a:prstClr val="black"/>
              </a:solidFill>
              <a:latin typeface="Arial"/>
              <a:cs typeface="Arial"/>
            </a:endParaRPr>
          </a:p>
        </p:txBody>
      </p:sp>
      <p:sp>
        <p:nvSpPr>
          <p:cNvPr id="5" name="Rectangle 8" descr="Papyrus"/>
          <p:cNvSpPr>
            <a:spLocks noChangeArrowheads="1"/>
          </p:cNvSpPr>
          <p:nvPr/>
        </p:nvSpPr>
        <p:spPr bwMode="auto">
          <a:xfrm>
            <a:off x="1691680" y="4653136"/>
            <a:ext cx="5904656" cy="432048"/>
          </a:xfrm>
          <a:prstGeom prst="rect">
            <a:avLst/>
          </a:prstGeom>
          <a:solidFill>
            <a:srgbClr val="FF99FF"/>
          </a:solidFill>
          <a:ln w="9525">
            <a:solidFill>
              <a:srgbClr val="000000"/>
            </a:solidFill>
            <a:miter lim="800000"/>
            <a:headEnd/>
            <a:tailEnd/>
          </a:ln>
        </p:spPr>
        <p:txBody>
          <a:bodyPr/>
          <a:lstStyle/>
          <a:p>
            <a:pPr algn="ctr"/>
            <a:r>
              <a:rPr lang="es-ES" sz="2400" b="1" dirty="0" err="1">
                <a:solidFill>
                  <a:prstClr val="black"/>
                </a:solidFill>
                <a:ea typeface="Times New Roman"/>
              </a:rPr>
              <a:t>Qd</a:t>
            </a:r>
            <a:r>
              <a:rPr lang="es-ES" sz="2400" b="1" dirty="0">
                <a:solidFill>
                  <a:prstClr val="black"/>
                </a:solidFill>
                <a:ea typeface="Times New Roman"/>
              </a:rPr>
              <a:t> = </a:t>
            </a:r>
            <a:r>
              <a:rPr lang="en-US" sz="2400" b="1" dirty="0">
                <a:solidFill>
                  <a:prstClr val="black"/>
                </a:solidFill>
                <a:ea typeface="Times New Roman"/>
                <a:sym typeface="Symbol"/>
              </a:rPr>
              <a:t></a:t>
            </a:r>
            <a:r>
              <a:rPr lang="es-ES" sz="2400" b="1" dirty="0">
                <a:solidFill>
                  <a:prstClr val="black"/>
                </a:solidFill>
                <a:ea typeface="Times New Roman"/>
              </a:rPr>
              <a:t> </a:t>
            </a:r>
            <a:r>
              <a:rPr lang="es-ES" sz="2400" b="1" dirty="0" smtClean="0">
                <a:solidFill>
                  <a:prstClr val="black"/>
                </a:solidFill>
                <a:ea typeface="Times New Roman"/>
              </a:rPr>
              <a:t>(</a:t>
            </a:r>
            <a:r>
              <a:rPr lang="id-ID" sz="2400" b="1" dirty="0" smtClean="0">
                <a:solidFill>
                  <a:prstClr val="black"/>
                </a:solidFill>
                <a:ea typeface="Times New Roman"/>
              </a:rPr>
              <a:t> </a:t>
            </a:r>
            <a:r>
              <a:rPr lang="es-ES" sz="2400" b="1" dirty="0" err="1" smtClean="0">
                <a:solidFill>
                  <a:prstClr val="black"/>
                </a:solidFill>
                <a:ea typeface="Times New Roman"/>
              </a:rPr>
              <a:t>Px</a:t>
            </a:r>
            <a:r>
              <a:rPr lang="es-ES" sz="2400" b="1" dirty="0">
                <a:solidFill>
                  <a:prstClr val="black"/>
                </a:solidFill>
                <a:ea typeface="Times New Roman"/>
              </a:rPr>
              <a:t>,</a:t>
            </a:r>
            <a:r>
              <a:rPr lang="id-ID" sz="2400" b="1" dirty="0">
                <a:solidFill>
                  <a:prstClr val="black"/>
                </a:solidFill>
                <a:ea typeface="Times New Roman"/>
              </a:rPr>
              <a:t> </a:t>
            </a:r>
            <a:r>
              <a:rPr lang="es-ES" sz="2400" b="1" dirty="0" err="1">
                <a:solidFill>
                  <a:prstClr val="black"/>
                </a:solidFill>
                <a:ea typeface="Times New Roman"/>
              </a:rPr>
              <a:t>Ps</a:t>
            </a:r>
            <a:r>
              <a:rPr lang="es-ES" sz="2400" b="1" dirty="0">
                <a:solidFill>
                  <a:prstClr val="black"/>
                </a:solidFill>
                <a:ea typeface="Times New Roman"/>
              </a:rPr>
              <a:t>,</a:t>
            </a:r>
            <a:r>
              <a:rPr lang="id-ID" sz="2400" b="1" dirty="0">
                <a:solidFill>
                  <a:prstClr val="black"/>
                </a:solidFill>
                <a:ea typeface="Times New Roman"/>
              </a:rPr>
              <a:t> </a:t>
            </a:r>
            <a:r>
              <a:rPr lang="es-ES" sz="2400" b="1" dirty="0">
                <a:solidFill>
                  <a:prstClr val="black"/>
                </a:solidFill>
                <a:ea typeface="Times New Roman"/>
              </a:rPr>
              <a:t>Pc,</a:t>
            </a:r>
            <a:r>
              <a:rPr lang="id-ID" sz="2400" b="1" dirty="0">
                <a:solidFill>
                  <a:prstClr val="black"/>
                </a:solidFill>
                <a:ea typeface="Times New Roman"/>
              </a:rPr>
              <a:t> </a:t>
            </a:r>
            <a:r>
              <a:rPr lang="es-ES" sz="2400" b="1" dirty="0">
                <a:solidFill>
                  <a:prstClr val="black"/>
                </a:solidFill>
                <a:ea typeface="Times New Roman"/>
              </a:rPr>
              <a:t>Y,</a:t>
            </a:r>
            <a:r>
              <a:rPr lang="id-ID" sz="2400" b="1" dirty="0">
                <a:solidFill>
                  <a:prstClr val="black"/>
                </a:solidFill>
                <a:ea typeface="Times New Roman"/>
              </a:rPr>
              <a:t> </a:t>
            </a:r>
            <a:r>
              <a:rPr lang="es-ES" sz="2400" b="1" dirty="0">
                <a:solidFill>
                  <a:prstClr val="black"/>
                </a:solidFill>
                <a:ea typeface="Times New Roman"/>
              </a:rPr>
              <a:t>N,</a:t>
            </a:r>
            <a:r>
              <a:rPr lang="id-ID" sz="2400" b="1" dirty="0">
                <a:solidFill>
                  <a:prstClr val="black"/>
                </a:solidFill>
                <a:ea typeface="Times New Roman"/>
              </a:rPr>
              <a:t> </a:t>
            </a:r>
            <a:r>
              <a:rPr lang="es-ES" sz="2400" b="1" dirty="0">
                <a:solidFill>
                  <a:prstClr val="black"/>
                </a:solidFill>
                <a:ea typeface="Times New Roman"/>
              </a:rPr>
              <a:t>T,</a:t>
            </a:r>
            <a:r>
              <a:rPr lang="id-ID" sz="2400" b="1" dirty="0">
                <a:solidFill>
                  <a:prstClr val="black"/>
                </a:solidFill>
                <a:ea typeface="Times New Roman"/>
              </a:rPr>
              <a:t> </a:t>
            </a:r>
            <a:r>
              <a:rPr lang="es-ES" sz="2400" b="1" dirty="0">
                <a:solidFill>
                  <a:prstClr val="black"/>
                </a:solidFill>
                <a:ea typeface="Times New Roman"/>
              </a:rPr>
              <a:t>E,</a:t>
            </a:r>
            <a:r>
              <a:rPr lang="id-ID" sz="2400" b="1" dirty="0">
                <a:solidFill>
                  <a:prstClr val="black"/>
                </a:solidFill>
                <a:ea typeface="Times New Roman"/>
              </a:rPr>
              <a:t> </a:t>
            </a:r>
            <a:r>
              <a:rPr lang="es-ES" sz="2400" b="1" dirty="0" err="1" smtClean="0">
                <a:solidFill>
                  <a:prstClr val="black"/>
                </a:solidFill>
                <a:ea typeface="Times New Roman"/>
              </a:rPr>
              <a:t>Ik</a:t>
            </a:r>
            <a:r>
              <a:rPr lang="id-ID" sz="2400" b="1" dirty="0" smtClean="0">
                <a:solidFill>
                  <a:prstClr val="black"/>
                </a:solidFill>
                <a:ea typeface="Times New Roman"/>
              </a:rPr>
              <a:t> )</a:t>
            </a:r>
            <a:endParaRPr lang="en-GB" sz="2400" dirty="0">
              <a:solidFill>
                <a:prstClr val="black"/>
              </a:solidFill>
            </a:endParaRPr>
          </a:p>
        </p:txBody>
      </p:sp>
      <p:sp>
        <p:nvSpPr>
          <p:cNvPr id="6"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
        <p:nvSpPr>
          <p:cNvPr id="2" name="Rectangle 1"/>
          <p:cNvSpPr/>
          <p:nvPr/>
        </p:nvSpPr>
        <p:spPr>
          <a:xfrm>
            <a:off x="2195736" y="5373216"/>
            <a:ext cx="4011611" cy="461665"/>
          </a:xfrm>
          <a:prstGeom prst="rect">
            <a:avLst/>
          </a:prstGeom>
          <a:solidFill>
            <a:schemeClr val="accent1">
              <a:lumMod val="20000"/>
              <a:lumOff val="80000"/>
            </a:schemeClr>
          </a:solidFill>
        </p:spPr>
        <p:txBody>
          <a:bodyPr wrap="none">
            <a:spAutoFit/>
          </a:bodyPr>
          <a:lstStyle/>
          <a:p>
            <a:r>
              <a:rPr lang="id-ID" sz="2400" b="1" dirty="0" smtClean="0"/>
              <a:t> Qd= </a:t>
            </a:r>
            <a:r>
              <a:rPr lang="id-ID" sz="2400" b="1" i="1" dirty="0" smtClean="0"/>
              <a:t>f</a:t>
            </a:r>
            <a:r>
              <a:rPr lang="id-ID" sz="2400" b="1" dirty="0" smtClean="0"/>
              <a:t> {</a:t>
            </a:r>
            <a:r>
              <a:rPr lang="id-ID" sz="2400" b="1" dirty="0" smtClean="0"/>
              <a:t>Px,CeterisParibus</a:t>
            </a:r>
            <a:r>
              <a:rPr lang="id-ID" sz="2400" b="1" dirty="0" smtClean="0"/>
              <a:t>} </a:t>
            </a:r>
            <a:endParaRPr lang="id-ID" sz="2400" b="1" dirty="0"/>
          </a:p>
        </p:txBody>
      </p:sp>
      <p:sp>
        <p:nvSpPr>
          <p:cNvPr id="7" name="Rectangle 6"/>
          <p:cNvSpPr/>
          <p:nvPr/>
        </p:nvSpPr>
        <p:spPr>
          <a:xfrm>
            <a:off x="491168" y="5991671"/>
            <a:ext cx="5881032" cy="461665"/>
          </a:xfrm>
          <a:prstGeom prst="rect">
            <a:avLst/>
          </a:prstGeom>
        </p:spPr>
        <p:txBody>
          <a:bodyPr wrap="square">
            <a:spAutoFit/>
          </a:bodyPr>
          <a:lstStyle/>
          <a:p>
            <a:r>
              <a:rPr lang="id-ID" sz="2400" dirty="0" smtClean="0"/>
              <a:t>Maka persamaan </a:t>
            </a:r>
            <a:r>
              <a:rPr lang="id-ID" sz="2400" dirty="0"/>
              <a:t>permintaan pasar adalah </a:t>
            </a:r>
            <a:r>
              <a:rPr lang="id-ID" sz="2400" dirty="0" smtClean="0"/>
              <a:t>:</a:t>
            </a:r>
            <a:endParaRPr lang="id-ID" sz="2400" b="1" dirty="0"/>
          </a:p>
        </p:txBody>
      </p:sp>
      <p:sp>
        <p:nvSpPr>
          <p:cNvPr id="8" name="Rectangle 7"/>
          <p:cNvSpPr/>
          <p:nvPr/>
        </p:nvSpPr>
        <p:spPr>
          <a:xfrm>
            <a:off x="6395824" y="5949280"/>
            <a:ext cx="2208624" cy="461665"/>
          </a:xfrm>
          <a:prstGeom prst="rect">
            <a:avLst/>
          </a:prstGeom>
          <a:solidFill>
            <a:srgbClr val="FFFF99"/>
          </a:solidFill>
        </p:spPr>
        <p:txBody>
          <a:bodyPr wrap="square">
            <a:spAutoFit/>
          </a:bodyPr>
          <a:lstStyle/>
          <a:p>
            <a:r>
              <a:rPr lang="id-ID" sz="2400" b="1" dirty="0"/>
              <a:t>Qd =  </a:t>
            </a:r>
            <a:r>
              <a:rPr lang="id-ID" sz="2400" b="1" dirty="0" smtClean="0"/>
              <a:t>a - </a:t>
            </a:r>
            <a:r>
              <a:rPr lang="id-ID" sz="2400" b="1" dirty="0"/>
              <a:t>b.Px </a:t>
            </a:r>
            <a:endParaRPr lang="id-ID" sz="2400" dirty="0"/>
          </a:p>
        </p:txBody>
      </p:sp>
    </p:spTree>
    <p:extLst>
      <p:ext uri="{BB962C8B-B14F-4D97-AF65-F5344CB8AC3E}">
        <p14:creationId xmlns:p14="http://schemas.microsoft.com/office/powerpoint/2010/main" val="2319701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5"/>
          <p:cNvSpPr txBox="1"/>
          <p:nvPr/>
        </p:nvSpPr>
        <p:spPr>
          <a:xfrm>
            <a:off x="323528" y="620688"/>
            <a:ext cx="8424935" cy="403316"/>
          </a:xfrm>
          <a:prstGeom prst="rect">
            <a:avLst/>
          </a:prstGeom>
          <a:solidFill>
            <a:srgbClr val="0D7EB7"/>
          </a:solidFill>
        </p:spPr>
        <p:txBody>
          <a:bodyPr vert="horz" wrap="square" lIns="0" tIns="33655" rIns="0" bIns="0" rtlCol="0">
            <a:spAutoFit/>
          </a:bodyPr>
          <a:lstStyle/>
          <a:p>
            <a:pPr marL="107314" algn="ctr">
              <a:spcBef>
                <a:spcPts val="265"/>
              </a:spcBef>
            </a:pPr>
            <a:r>
              <a:rPr sz="2400" b="1" dirty="0">
                <a:solidFill>
                  <a:srgbClr val="FFFFFF"/>
                </a:solidFill>
                <a:latin typeface="Arial"/>
                <a:cs typeface="Arial"/>
              </a:rPr>
              <a:t>Hakekat</a:t>
            </a:r>
            <a:r>
              <a:rPr sz="2400" b="1" spc="-30" dirty="0">
                <a:solidFill>
                  <a:srgbClr val="FFFFFF"/>
                </a:solidFill>
                <a:latin typeface="Arial"/>
                <a:cs typeface="Arial"/>
              </a:rPr>
              <a:t> </a:t>
            </a:r>
            <a:r>
              <a:rPr sz="2400" b="1" dirty="0">
                <a:solidFill>
                  <a:srgbClr val="FFFFFF"/>
                </a:solidFill>
                <a:latin typeface="Arial"/>
                <a:cs typeface="Arial"/>
              </a:rPr>
              <a:t>Jumlah</a:t>
            </a:r>
            <a:r>
              <a:rPr sz="2400" b="1" spc="-25" dirty="0">
                <a:solidFill>
                  <a:srgbClr val="FFFFFF"/>
                </a:solidFill>
                <a:latin typeface="Arial"/>
                <a:cs typeface="Arial"/>
              </a:rPr>
              <a:t> </a:t>
            </a:r>
            <a:r>
              <a:rPr sz="2400" b="1" spc="-10" dirty="0">
                <a:solidFill>
                  <a:srgbClr val="FFFFFF"/>
                </a:solidFill>
                <a:latin typeface="Arial"/>
                <a:cs typeface="Arial"/>
              </a:rPr>
              <a:t>yang</a:t>
            </a:r>
            <a:r>
              <a:rPr sz="2400" b="1" dirty="0">
                <a:solidFill>
                  <a:srgbClr val="FFFFFF"/>
                </a:solidFill>
                <a:latin typeface="Arial"/>
                <a:cs typeface="Arial"/>
              </a:rPr>
              <a:t> </a:t>
            </a:r>
            <a:r>
              <a:rPr sz="2400" b="1" spc="-5" dirty="0">
                <a:solidFill>
                  <a:srgbClr val="FFFFFF"/>
                </a:solidFill>
                <a:latin typeface="Arial"/>
                <a:cs typeface="Arial"/>
              </a:rPr>
              <a:t>Diminta</a:t>
            </a:r>
            <a:endParaRPr sz="2400" dirty="0">
              <a:solidFill>
                <a:prstClr val="black"/>
              </a:solidFill>
              <a:latin typeface="Arial"/>
              <a:cs typeface="Arial"/>
            </a:endParaRPr>
          </a:p>
        </p:txBody>
      </p:sp>
      <p:sp>
        <p:nvSpPr>
          <p:cNvPr id="23" name="object 8"/>
          <p:cNvSpPr txBox="1"/>
          <p:nvPr/>
        </p:nvSpPr>
        <p:spPr>
          <a:xfrm>
            <a:off x="323528" y="1196702"/>
            <a:ext cx="8424935" cy="1577355"/>
          </a:xfrm>
          <a:prstGeom prst="rect">
            <a:avLst/>
          </a:prstGeom>
        </p:spPr>
        <p:txBody>
          <a:bodyPr vert="horz" wrap="square" lIns="0" tIns="12700" rIns="0" bIns="0" rtlCol="0">
            <a:spAutoFit/>
          </a:bodyPr>
          <a:lstStyle/>
          <a:p>
            <a:pPr marL="310515" marR="5080" indent="-285750" algn="just">
              <a:spcBef>
                <a:spcPts val="100"/>
              </a:spcBef>
              <a:buFont typeface="Wingdings" pitchFamily="2" charset="2"/>
              <a:buChar char="§"/>
            </a:pPr>
            <a:r>
              <a:rPr lang="id-ID" sz="2000" b="1" spc="-5" dirty="0">
                <a:solidFill>
                  <a:prstClr val="black"/>
                </a:solidFill>
                <a:latin typeface="Arial MT"/>
                <a:cs typeface="Arial MT"/>
              </a:rPr>
              <a:t>Jumlah yang diminta </a:t>
            </a:r>
            <a:r>
              <a:rPr lang="id-ID" sz="2000" spc="-5" dirty="0">
                <a:solidFill>
                  <a:prstClr val="black"/>
                </a:solidFill>
                <a:latin typeface="Arial MT"/>
                <a:cs typeface="Arial MT"/>
              </a:rPr>
              <a:t>adalah jumlah </a:t>
            </a:r>
            <a:r>
              <a:rPr lang="id-ID" sz="2000" spc="-5" dirty="0" smtClean="0">
                <a:solidFill>
                  <a:prstClr val="black"/>
                </a:solidFill>
                <a:latin typeface="Arial MT"/>
                <a:cs typeface="Arial MT"/>
              </a:rPr>
              <a:t>yang </a:t>
            </a:r>
            <a:r>
              <a:rPr lang="id-ID" sz="2000" b="1" spc="-5" dirty="0" smtClean="0">
                <a:solidFill>
                  <a:prstClr val="black"/>
                </a:solidFill>
                <a:latin typeface="Arial MT"/>
                <a:cs typeface="Arial MT"/>
              </a:rPr>
              <a:t>diinginkan</a:t>
            </a:r>
            <a:r>
              <a:rPr lang="id-ID" sz="2000" spc="-5" dirty="0" smtClean="0">
                <a:solidFill>
                  <a:prstClr val="black"/>
                </a:solidFill>
                <a:latin typeface="Arial MT"/>
                <a:cs typeface="Arial MT"/>
              </a:rPr>
              <a:t> (Q) </a:t>
            </a:r>
            <a:r>
              <a:rPr lang="id-ID" sz="2000" spc="-5" dirty="0">
                <a:solidFill>
                  <a:prstClr val="black"/>
                </a:solidFill>
                <a:latin typeface="Arial MT"/>
                <a:cs typeface="Arial MT"/>
              </a:rPr>
              <a:t>pada tingkat harga </a:t>
            </a:r>
            <a:r>
              <a:rPr lang="id-ID" sz="2000" spc="-5" dirty="0" smtClean="0">
                <a:solidFill>
                  <a:prstClr val="black"/>
                </a:solidFill>
                <a:latin typeface="Arial MT"/>
                <a:cs typeface="Arial MT"/>
              </a:rPr>
              <a:t>komoditi (P) dan </a:t>
            </a:r>
            <a:r>
              <a:rPr lang="id-ID" sz="2000" spc="-5" dirty="0">
                <a:solidFill>
                  <a:prstClr val="black"/>
                </a:solidFill>
                <a:latin typeface="Arial MT"/>
                <a:cs typeface="Arial MT"/>
              </a:rPr>
              <a:t>faktor lainnya (harga komoditi lain, pendapatan, dll) diasumsikan </a:t>
            </a:r>
            <a:r>
              <a:rPr lang="id-ID" sz="2000" i="1" spc="-5" dirty="0">
                <a:solidFill>
                  <a:prstClr val="black"/>
                </a:solidFill>
                <a:latin typeface="Arial MT"/>
                <a:cs typeface="Arial MT"/>
              </a:rPr>
              <a:t>ceteris </a:t>
            </a:r>
            <a:r>
              <a:rPr lang="id-ID" sz="2000" i="1" dirty="0">
                <a:solidFill>
                  <a:prstClr val="black"/>
                </a:solidFill>
                <a:latin typeface="Arial MT"/>
                <a:cs typeface="Arial MT"/>
              </a:rPr>
              <a:t> </a:t>
            </a:r>
            <a:r>
              <a:rPr lang="id-ID" sz="2000" i="1" spc="-5" dirty="0" smtClean="0">
                <a:solidFill>
                  <a:prstClr val="black"/>
                </a:solidFill>
                <a:latin typeface="Arial MT"/>
                <a:cs typeface="Arial MT"/>
              </a:rPr>
              <a:t>paribus.</a:t>
            </a:r>
          </a:p>
          <a:p>
            <a:pPr marL="310515" marR="5080" indent="-285750" algn="just">
              <a:spcBef>
                <a:spcPts val="100"/>
              </a:spcBef>
              <a:buFont typeface="Wingdings" pitchFamily="2" charset="2"/>
              <a:buChar char="§"/>
            </a:pPr>
            <a:endParaRPr lang="id-ID" sz="2000" i="1" spc="-5" dirty="0" smtClean="0">
              <a:solidFill>
                <a:prstClr val="black"/>
              </a:solidFill>
              <a:latin typeface="Arial MT"/>
              <a:cs typeface="Arial MT"/>
            </a:endParaRPr>
          </a:p>
          <a:p>
            <a:pPr marL="310515" marR="5080" indent="-285750" algn="just">
              <a:spcBef>
                <a:spcPts val="100"/>
              </a:spcBef>
              <a:buFont typeface="Wingdings" pitchFamily="2" charset="2"/>
              <a:buChar char="§"/>
            </a:pPr>
            <a:endParaRPr lang="id-ID" sz="2000" dirty="0">
              <a:solidFill>
                <a:prstClr val="black"/>
              </a:solidFill>
              <a:latin typeface="Arial MT"/>
              <a:cs typeface="Arial MT"/>
            </a:endParaRPr>
          </a:p>
        </p:txBody>
      </p:sp>
      <p:sp>
        <p:nvSpPr>
          <p:cNvPr id="24" name="object 6"/>
          <p:cNvSpPr txBox="1"/>
          <p:nvPr/>
        </p:nvSpPr>
        <p:spPr>
          <a:xfrm>
            <a:off x="323529" y="2881668"/>
            <a:ext cx="8424934" cy="403316"/>
          </a:xfrm>
          <a:prstGeom prst="rect">
            <a:avLst/>
          </a:prstGeom>
          <a:solidFill>
            <a:srgbClr val="4AACC5"/>
          </a:solidFill>
        </p:spPr>
        <p:txBody>
          <a:bodyPr vert="horz" wrap="square" lIns="0" tIns="33655" rIns="0" bIns="0" rtlCol="0">
            <a:spAutoFit/>
          </a:bodyPr>
          <a:lstStyle/>
          <a:p>
            <a:pPr marL="107314" algn="ctr">
              <a:spcBef>
                <a:spcPts val="265"/>
              </a:spcBef>
            </a:pPr>
            <a:r>
              <a:rPr sz="2400" b="1" dirty="0" err="1">
                <a:solidFill>
                  <a:srgbClr val="FFFFFF"/>
                </a:solidFill>
                <a:latin typeface="Arial"/>
                <a:cs typeface="Arial"/>
              </a:rPr>
              <a:t>Aspek</a:t>
            </a:r>
            <a:r>
              <a:rPr sz="2400" b="1" spc="-20" dirty="0">
                <a:solidFill>
                  <a:srgbClr val="FFFFFF"/>
                </a:solidFill>
                <a:latin typeface="Arial"/>
                <a:cs typeface="Arial"/>
              </a:rPr>
              <a:t> </a:t>
            </a:r>
            <a:r>
              <a:rPr sz="2400" b="1" spc="-10" dirty="0">
                <a:solidFill>
                  <a:srgbClr val="FFFFFF"/>
                </a:solidFill>
                <a:latin typeface="Arial"/>
                <a:cs typeface="Arial"/>
              </a:rPr>
              <a:t>yang</a:t>
            </a:r>
            <a:r>
              <a:rPr sz="2400" b="1" spc="10" dirty="0">
                <a:solidFill>
                  <a:srgbClr val="FFFFFF"/>
                </a:solidFill>
                <a:latin typeface="Arial"/>
                <a:cs typeface="Arial"/>
              </a:rPr>
              <a:t> </a:t>
            </a:r>
            <a:r>
              <a:rPr sz="2400" b="1" spc="-5" dirty="0">
                <a:solidFill>
                  <a:srgbClr val="FFFFFF"/>
                </a:solidFill>
                <a:latin typeface="Arial"/>
                <a:cs typeface="Arial"/>
              </a:rPr>
              <a:t>harus</a:t>
            </a:r>
            <a:r>
              <a:rPr sz="2400" b="1" spc="-15" dirty="0">
                <a:solidFill>
                  <a:srgbClr val="FFFFFF"/>
                </a:solidFill>
                <a:latin typeface="Arial"/>
                <a:cs typeface="Arial"/>
              </a:rPr>
              <a:t> </a:t>
            </a:r>
            <a:r>
              <a:rPr sz="2400" b="1" spc="-5" dirty="0">
                <a:solidFill>
                  <a:srgbClr val="FFFFFF"/>
                </a:solidFill>
                <a:latin typeface="Arial"/>
                <a:cs typeface="Arial"/>
              </a:rPr>
              <a:t>diperhatikan</a:t>
            </a:r>
            <a:endParaRPr sz="2400" dirty="0">
              <a:solidFill>
                <a:prstClr val="black"/>
              </a:solidFill>
              <a:latin typeface="Arial"/>
              <a:cs typeface="Arial"/>
            </a:endParaRPr>
          </a:p>
        </p:txBody>
      </p:sp>
      <p:sp>
        <p:nvSpPr>
          <p:cNvPr id="25" name="object 13"/>
          <p:cNvSpPr txBox="1"/>
          <p:nvPr/>
        </p:nvSpPr>
        <p:spPr>
          <a:xfrm>
            <a:off x="323529" y="3099345"/>
            <a:ext cx="8424934" cy="3642023"/>
          </a:xfrm>
          <a:prstGeom prst="rect">
            <a:avLst/>
          </a:prstGeom>
        </p:spPr>
        <p:txBody>
          <a:bodyPr vert="horz" wrap="square" lIns="0" tIns="12700" rIns="0" bIns="0" rtlCol="0">
            <a:spAutoFit/>
          </a:bodyPr>
          <a:lstStyle/>
          <a:p>
            <a:pPr marL="180000" marR="321310" indent="-701040" algn="just">
              <a:spcBef>
                <a:spcPts val="380"/>
              </a:spcBef>
            </a:pPr>
            <a:r>
              <a:rPr sz="2000" dirty="0">
                <a:solidFill>
                  <a:srgbClr val="006FC0"/>
                </a:solidFill>
                <a:latin typeface="Arial MT"/>
                <a:cs typeface="Arial MT"/>
              </a:rPr>
              <a:t>	</a:t>
            </a:r>
            <a:endParaRPr sz="1000" spc="-5" dirty="0">
              <a:solidFill>
                <a:srgbClr val="404040"/>
              </a:solidFill>
              <a:latin typeface="Arial MT"/>
              <a:cs typeface="Arial MT"/>
            </a:endParaRPr>
          </a:p>
          <a:p>
            <a:pPr marL="367665" marR="5080" indent="-342900" algn="just">
              <a:buFont typeface="Arial" pitchFamily="34" charset="0"/>
              <a:buChar char="•"/>
            </a:pPr>
            <a:r>
              <a:rPr lang="id-ID" sz="2000" dirty="0">
                <a:solidFill>
                  <a:srgbClr val="006FC0"/>
                </a:solidFill>
                <a:latin typeface="Arial MT"/>
                <a:cs typeface="Arial MT"/>
              </a:rPr>
              <a:t>Jumlah yang diminta</a:t>
            </a:r>
            <a:r>
              <a:rPr lang="id-ID" sz="2000" spc="-20" dirty="0">
                <a:solidFill>
                  <a:srgbClr val="006FC0"/>
                </a:solidFill>
                <a:latin typeface="Arial MT"/>
                <a:cs typeface="Arial MT"/>
              </a:rPr>
              <a:t> </a:t>
            </a:r>
            <a:r>
              <a:rPr lang="id-ID" sz="2000" dirty="0">
                <a:solidFill>
                  <a:srgbClr val="006FC0"/>
                </a:solidFill>
                <a:latin typeface="Arial MT"/>
                <a:cs typeface="Arial MT"/>
              </a:rPr>
              <a:t>tersebut</a:t>
            </a:r>
            <a:r>
              <a:rPr lang="id-ID" sz="2000" spc="-30" dirty="0">
                <a:solidFill>
                  <a:srgbClr val="006FC0"/>
                </a:solidFill>
                <a:latin typeface="Arial MT"/>
                <a:cs typeface="Arial MT"/>
              </a:rPr>
              <a:t> </a:t>
            </a:r>
            <a:r>
              <a:rPr lang="id-ID" sz="2000" dirty="0">
                <a:solidFill>
                  <a:prstClr val="black"/>
                </a:solidFill>
                <a:latin typeface="Arial MT"/>
                <a:cs typeface="Arial MT"/>
              </a:rPr>
              <a:t>bisa</a:t>
            </a:r>
            <a:r>
              <a:rPr lang="id-ID" sz="2000" spc="-15" dirty="0">
                <a:solidFill>
                  <a:prstClr val="black"/>
                </a:solidFill>
                <a:latin typeface="Arial MT"/>
                <a:cs typeface="Arial MT"/>
              </a:rPr>
              <a:t> </a:t>
            </a:r>
            <a:r>
              <a:rPr lang="id-ID" sz="2000" dirty="0">
                <a:solidFill>
                  <a:prstClr val="black"/>
                </a:solidFill>
                <a:latin typeface="Arial MT"/>
                <a:cs typeface="Arial MT"/>
              </a:rPr>
              <a:t>tidak</a:t>
            </a:r>
            <a:r>
              <a:rPr lang="id-ID" sz="2000" spc="-20" dirty="0">
                <a:solidFill>
                  <a:prstClr val="black"/>
                </a:solidFill>
                <a:latin typeface="Arial MT"/>
                <a:cs typeface="Arial MT"/>
              </a:rPr>
              <a:t> </a:t>
            </a:r>
            <a:r>
              <a:rPr lang="id-ID" sz="2000" spc="-5" dirty="0">
                <a:solidFill>
                  <a:prstClr val="black"/>
                </a:solidFill>
                <a:latin typeface="Arial MT"/>
                <a:cs typeface="Arial MT"/>
              </a:rPr>
              <a:t>sama</a:t>
            </a:r>
            <a:r>
              <a:rPr lang="id-ID" sz="2000" spc="180" dirty="0">
                <a:solidFill>
                  <a:srgbClr val="006FC0"/>
                </a:solidFill>
                <a:latin typeface="Arial MT"/>
                <a:cs typeface="Arial MT"/>
              </a:rPr>
              <a:t> </a:t>
            </a:r>
            <a:r>
              <a:rPr lang="id-ID" sz="2000" spc="-5" dirty="0">
                <a:solidFill>
                  <a:srgbClr val="006FC0"/>
                </a:solidFill>
                <a:latin typeface="Arial MT"/>
                <a:cs typeface="Arial MT"/>
              </a:rPr>
              <a:t>dengan</a:t>
            </a:r>
            <a:r>
              <a:rPr lang="id-ID" sz="2000" spc="-30" dirty="0">
                <a:solidFill>
                  <a:srgbClr val="006FC0"/>
                </a:solidFill>
                <a:latin typeface="Arial MT"/>
                <a:cs typeface="Arial MT"/>
              </a:rPr>
              <a:t> </a:t>
            </a:r>
            <a:r>
              <a:rPr lang="id-ID" sz="2000" dirty="0">
                <a:solidFill>
                  <a:srgbClr val="006FC0"/>
                </a:solidFill>
                <a:latin typeface="Arial MT"/>
                <a:cs typeface="Arial MT"/>
              </a:rPr>
              <a:t>jumlah</a:t>
            </a:r>
            <a:r>
              <a:rPr lang="id-ID" sz="2000" spc="-15" dirty="0">
                <a:solidFill>
                  <a:srgbClr val="006FC0"/>
                </a:solidFill>
                <a:latin typeface="Arial MT"/>
                <a:cs typeface="Arial MT"/>
              </a:rPr>
              <a:t> </a:t>
            </a:r>
            <a:r>
              <a:rPr lang="id-ID" sz="2000" spc="-5" dirty="0">
                <a:solidFill>
                  <a:srgbClr val="006FC0"/>
                </a:solidFill>
                <a:latin typeface="Arial MT"/>
                <a:cs typeface="Arial MT"/>
              </a:rPr>
              <a:t>yang benar-benar</a:t>
            </a:r>
            <a:r>
              <a:rPr lang="id-ID" sz="2000" spc="-30" dirty="0">
                <a:solidFill>
                  <a:srgbClr val="006FC0"/>
                </a:solidFill>
                <a:latin typeface="Arial MT"/>
                <a:cs typeface="Arial MT"/>
              </a:rPr>
              <a:t> </a:t>
            </a:r>
            <a:r>
              <a:rPr lang="id-ID" sz="2000" spc="-5" dirty="0">
                <a:solidFill>
                  <a:srgbClr val="006FC0"/>
                </a:solidFill>
                <a:latin typeface="Arial MT"/>
                <a:cs typeface="Arial MT"/>
              </a:rPr>
              <a:t>dibeli</a:t>
            </a:r>
          </a:p>
          <a:p>
            <a:pPr marL="367665" marR="5080" indent="-342900" algn="just">
              <a:spcBef>
                <a:spcPts val="665"/>
              </a:spcBef>
              <a:spcAft>
                <a:spcPts val="600"/>
              </a:spcAft>
              <a:buFont typeface="Arial" pitchFamily="34" charset="0"/>
              <a:buChar char="•"/>
            </a:pPr>
            <a:r>
              <a:rPr lang="id-ID" sz="2000" spc="-5" dirty="0">
                <a:solidFill>
                  <a:srgbClr val="404040"/>
                </a:solidFill>
                <a:latin typeface="Arial MT"/>
                <a:cs typeface="Arial MT"/>
              </a:rPr>
              <a:t>Kata</a:t>
            </a:r>
            <a:r>
              <a:rPr lang="id-ID" sz="2000" dirty="0">
                <a:solidFill>
                  <a:srgbClr val="404040"/>
                </a:solidFill>
                <a:latin typeface="Arial MT"/>
                <a:cs typeface="Arial MT"/>
              </a:rPr>
              <a:t> </a:t>
            </a:r>
            <a:r>
              <a:rPr lang="id-ID" sz="2000" spc="-5" dirty="0">
                <a:solidFill>
                  <a:srgbClr val="404040"/>
                </a:solidFill>
                <a:latin typeface="Arial MT"/>
                <a:cs typeface="Arial MT"/>
              </a:rPr>
              <a:t>“</a:t>
            </a:r>
            <a:r>
              <a:rPr lang="id-ID" sz="2000" b="1" spc="-5" dirty="0">
                <a:solidFill>
                  <a:srgbClr val="404040"/>
                </a:solidFill>
                <a:latin typeface="Arial MT"/>
                <a:cs typeface="Arial MT"/>
              </a:rPr>
              <a:t>diinginkan</a:t>
            </a:r>
            <a:r>
              <a:rPr lang="id-ID" sz="2000" spc="-5" dirty="0">
                <a:solidFill>
                  <a:srgbClr val="404040"/>
                </a:solidFill>
                <a:latin typeface="Arial MT"/>
                <a:cs typeface="Arial MT"/>
              </a:rPr>
              <a:t>”,</a:t>
            </a:r>
            <a:r>
              <a:rPr lang="id-ID" sz="2000" dirty="0">
                <a:solidFill>
                  <a:srgbClr val="404040"/>
                </a:solidFill>
                <a:latin typeface="Arial MT"/>
                <a:cs typeface="Arial MT"/>
              </a:rPr>
              <a:t> </a:t>
            </a:r>
            <a:r>
              <a:rPr lang="id-ID" sz="2000" spc="-5" dirty="0">
                <a:solidFill>
                  <a:srgbClr val="404040"/>
                </a:solidFill>
                <a:latin typeface="Arial MT"/>
                <a:cs typeface="Arial MT"/>
              </a:rPr>
              <a:t>artinya</a:t>
            </a:r>
            <a:r>
              <a:rPr lang="id-ID" sz="2000" dirty="0">
                <a:solidFill>
                  <a:srgbClr val="404040"/>
                </a:solidFill>
                <a:latin typeface="Arial MT"/>
                <a:cs typeface="Arial MT"/>
              </a:rPr>
              <a:t> </a:t>
            </a:r>
            <a:r>
              <a:rPr lang="id-ID" sz="2000" spc="-5" dirty="0">
                <a:solidFill>
                  <a:srgbClr val="404040"/>
                </a:solidFill>
                <a:latin typeface="Arial MT"/>
                <a:cs typeface="Arial MT"/>
              </a:rPr>
              <a:t>berada</a:t>
            </a:r>
            <a:r>
              <a:rPr lang="id-ID" sz="2000" dirty="0">
                <a:solidFill>
                  <a:srgbClr val="404040"/>
                </a:solidFill>
                <a:latin typeface="Arial MT"/>
                <a:cs typeface="Arial MT"/>
              </a:rPr>
              <a:t> </a:t>
            </a:r>
            <a:r>
              <a:rPr lang="id-ID" sz="2000" spc="-5" dirty="0">
                <a:solidFill>
                  <a:srgbClr val="404040"/>
                </a:solidFill>
                <a:latin typeface="Arial MT"/>
                <a:cs typeface="Arial MT"/>
              </a:rPr>
              <a:t>dalam</a:t>
            </a:r>
            <a:r>
              <a:rPr lang="id-ID" sz="2000" dirty="0">
                <a:solidFill>
                  <a:srgbClr val="404040"/>
                </a:solidFill>
                <a:latin typeface="Arial MT"/>
                <a:cs typeface="Arial MT"/>
              </a:rPr>
              <a:t> </a:t>
            </a:r>
            <a:r>
              <a:rPr lang="id-ID" sz="2000" spc="-5" dirty="0">
                <a:solidFill>
                  <a:srgbClr val="404040"/>
                </a:solidFill>
                <a:latin typeface="Arial MT"/>
                <a:cs typeface="Arial MT"/>
              </a:rPr>
              <a:t>batas</a:t>
            </a:r>
            <a:r>
              <a:rPr lang="id-ID" sz="2000" dirty="0">
                <a:solidFill>
                  <a:srgbClr val="404040"/>
                </a:solidFill>
                <a:latin typeface="Arial MT"/>
                <a:cs typeface="Arial MT"/>
              </a:rPr>
              <a:t> </a:t>
            </a:r>
            <a:r>
              <a:rPr lang="id-ID" sz="2000" spc="-5" dirty="0">
                <a:solidFill>
                  <a:srgbClr val="404040"/>
                </a:solidFill>
                <a:latin typeface="Arial MT"/>
                <a:cs typeface="Arial MT"/>
              </a:rPr>
              <a:t>kemampuan</a:t>
            </a:r>
            <a:r>
              <a:rPr lang="id-ID" sz="2000" dirty="0">
                <a:solidFill>
                  <a:srgbClr val="404040"/>
                </a:solidFill>
                <a:latin typeface="Arial MT"/>
                <a:cs typeface="Arial MT"/>
              </a:rPr>
              <a:t> </a:t>
            </a:r>
            <a:r>
              <a:rPr lang="id-ID" sz="2000" spc="-5" dirty="0">
                <a:solidFill>
                  <a:srgbClr val="404040"/>
                </a:solidFill>
                <a:latin typeface="Arial MT"/>
                <a:cs typeface="Arial MT"/>
              </a:rPr>
              <a:t>daya</a:t>
            </a:r>
            <a:r>
              <a:rPr lang="id-ID" sz="2000" dirty="0">
                <a:solidFill>
                  <a:srgbClr val="404040"/>
                </a:solidFill>
                <a:latin typeface="Arial MT"/>
                <a:cs typeface="Arial MT"/>
              </a:rPr>
              <a:t> </a:t>
            </a:r>
            <a:r>
              <a:rPr lang="id-ID" sz="2000" spc="-5" dirty="0">
                <a:solidFill>
                  <a:srgbClr val="404040"/>
                </a:solidFill>
                <a:latin typeface="Arial MT"/>
                <a:cs typeface="Arial MT"/>
              </a:rPr>
              <a:t>beli</a:t>
            </a:r>
            <a:r>
              <a:rPr lang="id-ID" sz="2000" dirty="0">
                <a:solidFill>
                  <a:srgbClr val="404040"/>
                </a:solidFill>
                <a:latin typeface="Arial MT"/>
                <a:cs typeface="Arial MT"/>
              </a:rPr>
              <a:t> </a:t>
            </a:r>
            <a:r>
              <a:rPr lang="id-ID" sz="2000" spc="-5" dirty="0">
                <a:solidFill>
                  <a:srgbClr val="404040"/>
                </a:solidFill>
                <a:latin typeface="Arial MT"/>
                <a:cs typeface="Arial MT"/>
              </a:rPr>
              <a:t>rumah </a:t>
            </a:r>
            <a:r>
              <a:rPr lang="id-ID" sz="2000" dirty="0">
                <a:solidFill>
                  <a:srgbClr val="404040"/>
                </a:solidFill>
                <a:latin typeface="Arial MT"/>
                <a:cs typeface="Arial MT"/>
              </a:rPr>
              <a:t> </a:t>
            </a:r>
            <a:r>
              <a:rPr lang="id-ID" sz="2000" spc="-5" dirty="0">
                <a:solidFill>
                  <a:srgbClr val="404040"/>
                </a:solidFill>
                <a:latin typeface="Arial MT"/>
                <a:cs typeface="Arial MT"/>
              </a:rPr>
              <a:t>tangga</a:t>
            </a:r>
          </a:p>
          <a:p>
            <a:pPr marL="355600" marR="17780" indent="-342900" algn="just">
              <a:spcBef>
                <a:spcPts val="5"/>
              </a:spcBef>
              <a:spcAft>
                <a:spcPts val="600"/>
              </a:spcAft>
              <a:buFont typeface="Arial" pitchFamily="34" charset="0"/>
              <a:buChar char="•"/>
            </a:pPr>
            <a:r>
              <a:rPr sz="2000" spc="-5" dirty="0" err="1" smtClean="0">
                <a:solidFill>
                  <a:prstClr val="black"/>
                </a:solidFill>
                <a:latin typeface="Arial MT"/>
                <a:cs typeface="Arial MT"/>
              </a:rPr>
              <a:t>Jumlah</a:t>
            </a:r>
            <a:r>
              <a:rPr sz="2000" spc="-5" dirty="0" smtClean="0">
                <a:solidFill>
                  <a:prstClr val="black"/>
                </a:solidFill>
                <a:latin typeface="Arial MT"/>
                <a:cs typeface="Arial MT"/>
              </a:rPr>
              <a:t> </a:t>
            </a:r>
            <a:r>
              <a:rPr sz="2000" spc="-5" dirty="0">
                <a:solidFill>
                  <a:prstClr val="black"/>
                </a:solidFill>
                <a:latin typeface="Arial MT"/>
                <a:cs typeface="Arial MT"/>
              </a:rPr>
              <a:t>yang diminta berhubungan dengan suatu </a:t>
            </a:r>
            <a:r>
              <a:rPr sz="2000" dirty="0">
                <a:solidFill>
                  <a:prstClr val="black"/>
                </a:solidFill>
                <a:latin typeface="Arial MT"/>
                <a:cs typeface="Arial MT"/>
              </a:rPr>
              <a:t> </a:t>
            </a:r>
            <a:r>
              <a:rPr sz="2000" spc="-5" dirty="0">
                <a:solidFill>
                  <a:prstClr val="black"/>
                </a:solidFill>
                <a:latin typeface="Arial MT"/>
                <a:cs typeface="Arial MT"/>
              </a:rPr>
              <a:t>dimensi</a:t>
            </a:r>
            <a:r>
              <a:rPr sz="2000" spc="-25" dirty="0">
                <a:solidFill>
                  <a:prstClr val="black"/>
                </a:solidFill>
                <a:latin typeface="Arial MT"/>
                <a:cs typeface="Arial MT"/>
              </a:rPr>
              <a:t> </a:t>
            </a:r>
            <a:r>
              <a:rPr sz="2000" spc="-5" dirty="0">
                <a:solidFill>
                  <a:prstClr val="black"/>
                </a:solidFill>
                <a:latin typeface="Arial MT"/>
                <a:cs typeface="Arial MT"/>
              </a:rPr>
              <a:t>waktu </a:t>
            </a:r>
            <a:r>
              <a:rPr sz="2000" dirty="0">
                <a:solidFill>
                  <a:prstClr val="black"/>
                </a:solidFill>
                <a:latin typeface="Arial MT"/>
                <a:cs typeface="Arial MT"/>
              </a:rPr>
              <a:t>atau</a:t>
            </a:r>
            <a:r>
              <a:rPr sz="2000" spc="-10" dirty="0">
                <a:solidFill>
                  <a:prstClr val="black"/>
                </a:solidFill>
                <a:latin typeface="Arial MT"/>
                <a:cs typeface="Arial MT"/>
              </a:rPr>
              <a:t> </a:t>
            </a:r>
            <a:r>
              <a:rPr sz="2000" spc="-5" dirty="0">
                <a:solidFill>
                  <a:prstClr val="black"/>
                </a:solidFill>
                <a:latin typeface="Arial MT"/>
                <a:cs typeface="Arial MT"/>
              </a:rPr>
              <a:t>jangka</a:t>
            </a:r>
            <a:r>
              <a:rPr sz="2000" spc="-10" dirty="0">
                <a:solidFill>
                  <a:prstClr val="black"/>
                </a:solidFill>
                <a:latin typeface="Arial MT"/>
                <a:cs typeface="Arial MT"/>
              </a:rPr>
              <a:t> </a:t>
            </a:r>
            <a:r>
              <a:rPr sz="2000" spc="-5" dirty="0" err="1">
                <a:solidFill>
                  <a:prstClr val="black"/>
                </a:solidFill>
                <a:latin typeface="Arial MT"/>
                <a:cs typeface="Arial MT"/>
              </a:rPr>
              <a:t>waktu</a:t>
            </a:r>
            <a:r>
              <a:rPr sz="2000" spc="5" dirty="0">
                <a:solidFill>
                  <a:prstClr val="black"/>
                </a:solidFill>
                <a:latin typeface="Arial MT"/>
                <a:cs typeface="Arial MT"/>
              </a:rPr>
              <a:t> </a:t>
            </a:r>
            <a:r>
              <a:rPr sz="2000" dirty="0" err="1" smtClean="0">
                <a:solidFill>
                  <a:prstClr val="black"/>
                </a:solidFill>
                <a:latin typeface="Arial MT"/>
                <a:cs typeface="Arial MT"/>
              </a:rPr>
              <a:t>tertentu</a:t>
            </a:r>
            <a:r>
              <a:rPr sz="2000" dirty="0" smtClean="0">
                <a:solidFill>
                  <a:prstClr val="black"/>
                </a:solidFill>
                <a:latin typeface="Arial MT"/>
                <a:cs typeface="Arial MT"/>
              </a:rPr>
              <a:t> </a:t>
            </a:r>
            <a:r>
              <a:rPr lang="id-ID" sz="2000" dirty="0" smtClean="0">
                <a:solidFill>
                  <a:prstClr val="black"/>
                </a:solidFill>
                <a:latin typeface="Arial Narrow"/>
                <a:cs typeface="Arial MT"/>
              </a:rPr>
              <a:t>→ </a:t>
            </a:r>
            <a:r>
              <a:rPr lang="id-ID" sz="2000" spc="-5" dirty="0" smtClean="0">
                <a:solidFill>
                  <a:prstClr val="black"/>
                </a:solidFill>
                <a:latin typeface="Arial MT"/>
                <a:cs typeface="Arial MT"/>
              </a:rPr>
              <a:t>merupakan </a:t>
            </a:r>
            <a:r>
              <a:rPr lang="id-ID" sz="2000" b="1" spc="-10" dirty="0">
                <a:solidFill>
                  <a:prstClr val="black"/>
                </a:solidFill>
                <a:latin typeface="Arial MT"/>
                <a:cs typeface="Arial MT"/>
              </a:rPr>
              <a:t>konsep flow</a:t>
            </a:r>
            <a:endParaRPr sz="2000" dirty="0">
              <a:solidFill>
                <a:prstClr val="black"/>
              </a:solidFill>
              <a:latin typeface="Arial MT"/>
              <a:cs typeface="Arial MT"/>
            </a:endParaRPr>
          </a:p>
          <a:p>
            <a:pPr marL="355600" marR="17780" indent="-342900" algn="just">
              <a:spcBef>
                <a:spcPts val="5"/>
              </a:spcBef>
              <a:buFont typeface="Arial" pitchFamily="34" charset="0"/>
              <a:buChar char="•"/>
            </a:pPr>
            <a:r>
              <a:rPr lang="id-ID" sz="2000" b="1" i="1" dirty="0">
                <a:solidFill>
                  <a:prstClr val="black"/>
                </a:solidFill>
                <a:latin typeface="Arial MT"/>
                <a:cs typeface="Arial MT"/>
              </a:rPr>
              <a:t>Ceteris paribus </a:t>
            </a:r>
            <a:r>
              <a:rPr lang="id-ID" sz="2000" dirty="0">
                <a:solidFill>
                  <a:prstClr val="black"/>
                </a:solidFill>
                <a:latin typeface="Arial MT"/>
                <a:cs typeface="Arial MT"/>
              </a:rPr>
              <a:t>adalah asumsi yang menyatakan bahwa jumlah permintaan (demand) hanya dipengaruhi oleh harga barang itu sendiri, sementara faktor lainnya dianggap konstan / tidak berpengaruh</a:t>
            </a:r>
          </a:p>
          <a:p>
            <a:pPr marL="355600" marR="17780" indent="-342900" algn="just">
              <a:spcBef>
                <a:spcPts val="5"/>
              </a:spcBef>
              <a:buFont typeface="Arial" pitchFamily="34" charset="0"/>
              <a:buChar char="•"/>
            </a:pPr>
            <a:endParaRPr sz="2000" dirty="0">
              <a:solidFill>
                <a:prstClr val="black"/>
              </a:solidFill>
              <a:latin typeface="Arial MT"/>
              <a:cs typeface="Arial MT"/>
            </a:endParaRPr>
          </a:p>
        </p:txBody>
      </p:sp>
      <p:sp>
        <p:nvSpPr>
          <p:cNvPr id="6" name="Text Box 9"/>
          <p:cNvSpPr txBox="1">
            <a:spLocks noChangeArrowheads="1"/>
          </p:cNvSpPr>
          <p:nvPr/>
        </p:nvSpPr>
        <p:spPr bwMode="auto">
          <a:xfrm>
            <a:off x="2123728" y="2204864"/>
            <a:ext cx="4968551" cy="461665"/>
          </a:xfrm>
          <a:prstGeom prst="rect">
            <a:avLst/>
          </a:prstGeom>
          <a:solidFill>
            <a:srgbClr val="FFFF99"/>
          </a:solidFill>
          <a:ln w="9525">
            <a:solidFill>
              <a:srgbClr val="000000"/>
            </a:solidFill>
            <a:miter lim="800000"/>
            <a:headEnd/>
            <a:tailEnd/>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d-ID" sz="2400" dirty="0" smtClean="0">
                <a:ln>
                  <a:solidFill>
                    <a:schemeClr val="tx1"/>
                  </a:solidFill>
                </a:ln>
                <a:latin typeface="Arial Black" pitchFamily="34" charset="0"/>
              </a:rPr>
              <a:t> </a:t>
            </a:r>
            <a:r>
              <a:rPr lang="en-US" sz="2400" dirty="0" err="1" smtClean="0">
                <a:ln>
                  <a:solidFill>
                    <a:schemeClr val="tx1"/>
                  </a:solidFill>
                </a:ln>
                <a:latin typeface="Arial Black" pitchFamily="34" charset="0"/>
              </a:rPr>
              <a:t>Qd</a:t>
            </a:r>
            <a:r>
              <a:rPr lang="en-US" sz="2400" dirty="0" smtClean="0">
                <a:ln>
                  <a:solidFill>
                    <a:schemeClr val="tx1"/>
                  </a:solidFill>
                </a:ln>
                <a:latin typeface="Arial Black" pitchFamily="34" charset="0"/>
              </a:rPr>
              <a:t> = f(P)</a:t>
            </a:r>
            <a:r>
              <a:rPr lang="id-ID" sz="2400" dirty="0">
                <a:ln>
                  <a:solidFill>
                    <a:schemeClr val="tx1"/>
                  </a:solidFill>
                </a:ln>
                <a:latin typeface="Arial Black" pitchFamily="34" charset="0"/>
              </a:rPr>
              <a:t> = </a:t>
            </a:r>
            <a:r>
              <a:rPr lang="id-ID" sz="2400" dirty="0" smtClean="0">
                <a:ln>
                  <a:solidFill>
                    <a:schemeClr val="tx1"/>
                  </a:solidFill>
                </a:ln>
                <a:latin typeface="Arial Black" pitchFamily="34" charset="0"/>
              </a:rPr>
              <a:t>a - b.P </a:t>
            </a:r>
            <a:endParaRPr lang="en-GB" sz="2400" dirty="0">
              <a:ln>
                <a:solidFill>
                  <a:schemeClr val="tx1"/>
                </a:solidFill>
              </a:ln>
              <a:latin typeface="Arial Black" pitchFamily="34" charset="0"/>
            </a:endParaRPr>
          </a:p>
        </p:txBody>
      </p:sp>
      <p:sp>
        <p:nvSpPr>
          <p:cNvPr id="7"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667230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4"/>
          <p:cNvSpPr txBox="1">
            <a:spLocks noChangeArrowheads="1"/>
          </p:cNvSpPr>
          <p:nvPr/>
        </p:nvSpPr>
        <p:spPr bwMode="auto">
          <a:xfrm>
            <a:off x="467544" y="3140968"/>
            <a:ext cx="5112568" cy="3477875"/>
          </a:xfrm>
          <a:prstGeom prst="rect">
            <a:avLst/>
          </a:prstGeom>
          <a:solidFill>
            <a:srgbClr val="FFFF99"/>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000" b="1" dirty="0" err="1"/>
              <a:t>Terdapat</a:t>
            </a:r>
            <a:r>
              <a:rPr lang="en-US" sz="2000" b="1" dirty="0"/>
              <a:t> </a:t>
            </a:r>
            <a:r>
              <a:rPr lang="en-US" sz="2000" b="1" dirty="0" err="1"/>
              <a:t>hubungan</a:t>
            </a:r>
            <a:r>
              <a:rPr lang="en-US" sz="2000" b="1" dirty="0"/>
              <a:t> </a:t>
            </a:r>
            <a:r>
              <a:rPr lang="en-US" sz="2000" b="1" dirty="0" err="1"/>
              <a:t>terbalik</a:t>
            </a:r>
            <a:r>
              <a:rPr lang="en-US" sz="2000" b="1" dirty="0"/>
              <a:t> (</a:t>
            </a:r>
            <a:r>
              <a:rPr lang="en-US" sz="2000" b="1" dirty="0" err="1"/>
              <a:t>berlawanan</a:t>
            </a:r>
            <a:r>
              <a:rPr lang="en-US" sz="2000" b="1" dirty="0"/>
              <a:t>) </a:t>
            </a:r>
            <a:r>
              <a:rPr lang="en-US" sz="2000" b="1" dirty="0" err="1"/>
              <a:t>antara</a:t>
            </a:r>
            <a:r>
              <a:rPr lang="en-US" sz="2000" b="1" dirty="0"/>
              <a:t> </a:t>
            </a:r>
            <a:r>
              <a:rPr lang="en-US" sz="2000" b="1" dirty="0" err="1"/>
              <a:t>tingkat</a:t>
            </a:r>
            <a:r>
              <a:rPr lang="en-US" sz="2000" b="1" dirty="0"/>
              <a:t> </a:t>
            </a:r>
            <a:r>
              <a:rPr lang="en-US" sz="2000" b="1" dirty="0" err="1"/>
              <a:t>harga</a:t>
            </a:r>
            <a:r>
              <a:rPr lang="en-US" sz="2000" b="1" dirty="0"/>
              <a:t> </a:t>
            </a:r>
            <a:r>
              <a:rPr lang="en-US" sz="2000" b="1" dirty="0" err="1"/>
              <a:t>dengan</a:t>
            </a:r>
            <a:r>
              <a:rPr lang="en-US" sz="2000" b="1" dirty="0"/>
              <a:t> </a:t>
            </a:r>
            <a:r>
              <a:rPr lang="en-US" sz="2000" b="1" dirty="0" err="1"/>
              <a:t>jumlah</a:t>
            </a:r>
            <a:r>
              <a:rPr lang="en-US" sz="2000" b="1" dirty="0"/>
              <a:t> </a:t>
            </a:r>
            <a:r>
              <a:rPr lang="en-US" sz="2000" b="1" dirty="0" err="1" smtClean="0"/>
              <a:t>permintaan</a:t>
            </a:r>
            <a:r>
              <a:rPr lang="id-ID" sz="2000" b="1" dirty="0" smtClean="0"/>
              <a:t> </a:t>
            </a:r>
            <a:r>
              <a:rPr lang="id-ID" sz="2000" b="1" dirty="0" smtClean="0">
                <a:latin typeface="Arial Narrow"/>
              </a:rPr>
              <a:t>→ P ↑ maka Q↓</a:t>
            </a:r>
            <a:endParaRPr lang="id-ID" sz="2000" b="1" dirty="0" smtClean="0"/>
          </a:p>
          <a:p>
            <a:pPr algn="ctr" eaLnBrk="1" hangingPunct="1">
              <a:spcBef>
                <a:spcPct val="50000"/>
              </a:spcBef>
            </a:pPr>
            <a:r>
              <a:rPr lang="en-US" sz="2000" b="1" dirty="0" err="1" smtClean="0"/>
              <a:t>Besar</a:t>
            </a:r>
            <a:r>
              <a:rPr lang="en-US" sz="2000" b="1" dirty="0" smtClean="0"/>
              <a:t> </a:t>
            </a:r>
            <a:r>
              <a:rPr lang="en-US" sz="2000" b="1" dirty="0" err="1" smtClean="0"/>
              <a:t>kecilnya</a:t>
            </a:r>
            <a:r>
              <a:rPr lang="en-US" sz="2000" b="1" dirty="0" smtClean="0"/>
              <a:t> </a:t>
            </a:r>
            <a:r>
              <a:rPr lang="en-US" sz="2000" b="1" dirty="0" err="1" smtClean="0"/>
              <a:t>jumlah</a:t>
            </a:r>
            <a:r>
              <a:rPr lang="en-US" sz="2000" b="1" dirty="0" smtClean="0"/>
              <a:t> </a:t>
            </a:r>
            <a:r>
              <a:rPr lang="en-US" sz="2000" b="1" dirty="0" err="1" smtClean="0"/>
              <a:t>barang</a:t>
            </a:r>
            <a:r>
              <a:rPr lang="en-US" sz="2000" b="1" dirty="0" smtClean="0"/>
              <a:t> yang </a:t>
            </a:r>
            <a:r>
              <a:rPr lang="en-US" sz="2000" b="1" dirty="0" err="1" smtClean="0"/>
              <a:t>diminta</a:t>
            </a:r>
            <a:r>
              <a:rPr lang="en-US" sz="2000" b="1" dirty="0" smtClean="0"/>
              <a:t> (</a:t>
            </a:r>
            <a:r>
              <a:rPr lang="en-US" sz="2000" b="1" dirty="0" err="1" smtClean="0"/>
              <a:t>permintaan</a:t>
            </a:r>
            <a:r>
              <a:rPr lang="en-US" sz="2000" b="1" dirty="0" smtClean="0"/>
              <a:t>) </a:t>
            </a:r>
            <a:r>
              <a:rPr lang="en-US" sz="2000" b="1" dirty="0" err="1" smtClean="0"/>
              <a:t>ditentukan</a:t>
            </a:r>
            <a:r>
              <a:rPr lang="en-US" sz="2000" b="1" dirty="0" smtClean="0"/>
              <a:t> </a:t>
            </a:r>
            <a:r>
              <a:rPr lang="en-US" sz="2000" b="1" dirty="0" err="1" smtClean="0"/>
              <a:t>oleh</a:t>
            </a:r>
            <a:r>
              <a:rPr lang="en-US" sz="2000" b="1" dirty="0" smtClean="0"/>
              <a:t> </a:t>
            </a:r>
            <a:r>
              <a:rPr lang="en-US" sz="2000" b="1" dirty="0" err="1" smtClean="0"/>
              <a:t>naik</a:t>
            </a:r>
            <a:r>
              <a:rPr lang="en-US" sz="2000" b="1" dirty="0" smtClean="0"/>
              <a:t> </a:t>
            </a:r>
            <a:r>
              <a:rPr lang="en-US" sz="2000" b="1" dirty="0" err="1" smtClean="0"/>
              <a:t>turunnya</a:t>
            </a:r>
            <a:r>
              <a:rPr lang="en-US" sz="2000" b="1" dirty="0" smtClean="0"/>
              <a:t> </a:t>
            </a:r>
            <a:r>
              <a:rPr lang="en-US" sz="2000" b="1" dirty="0" err="1" smtClean="0"/>
              <a:t>tingkat</a:t>
            </a:r>
            <a:r>
              <a:rPr lang="en-US" sz="2000" b="1" dirty="0" smtClean="0"/>
              <a:t> </a:t>
            </a:r>
            <a:r>
              <a:rPr lang="en-US" sz="2000" b="1" dirty="0" err="1" smtClean="0"/>
              <a:t>harga</a:t>
            </a:r>
            <a:endParaRPr lang="id-ID" sz="2000" b="1" spc="-5" dirty="0" smtClean="0">
              <a:solidFill>
                <a:srgbClr val="404040"/>
              </a:solidFill>
              <a:latin typeface="Arial Narrow"/>
              <a:cs typeface="Arial MT"/>
            </a:endParaRPr>
          </a:p>
          <a:p>
            <a:pPr algn="ctr" eaLnBrk="1" hangingPunct="1">
              <a:spcBef>
                <a:spcPct val="50000"/>
              </a:spcBef>
            </a:pPr>
            <a:r>
              <a:rPr lang="id-ID" sz="2000" b="1" spc="-5" dirty="0" smtClean="0">
                <a:solidFill>
                  <a:srgbClr val="404040"/>
                </a:solidFill>
                <a:latin typeface="Arial Narrow"/>
                <a:cs typeface="Arial MT"/>
              </a:rPr>
              <a:t>Hipotesis </a:t>
            </a:r>
            <a:r>
              <a:rPr lang="id-ID" sz="2000" b="1" spc="-5" dirty="0">
                <a:solidFill>
                  <a:srgbClr val="404040"/>
                </a:solidFill>
                <a:latin typeface="Arial Narrow"/>
                <a:cs typeface="Arial MT"/>
              </a:rPr>
              <a:t>dasar ekonomi </a:t>
            </a:r>
            <a:r>
              <a:rPr lang="id-ID" sz="2000" b="1" spc="-5" dirty="0" smtClean="0">
                <a:solidFill>
                  <a:srgbClr val="404040"/>
                </a:solidFill>
                <a:latin typeface="Arial Narrow"/>
                <a:cs typeface="Arial MT"/>
              </a:rPr>
              <a:t>: </a:t>
            </a:r>
            <a:r>
              <a:rPr lang="id-ID" sz="2000" b="1" spc="-5" dirty="0" smtClean="0">
                <a:solidFill>
                  <a:srgbClr val="404040"/>
                </a:solidFill>
                <a:latin typeface="Arial MT"/>
                <a:cs typeface="Arial MT"/>
              </a:rPr>
              <a:t>semakin</a:t>
            </a:r>
            <a:r>
              <a:rPr lang="id-ID" sz="2000" b="1" dirty="0" smtClean="0">
                <a:solidFill>
                  <a:srgbClr val="404040"/>
                </a:solidFill>
                <a:latin typeface="Arial MT"/>
                <a:cs typeface="Arial MT"/>
              </a:rPr>
              <a:t> </a:t>
            </a:r>
            <a:r>
              <a:rPr lang="id-ID" sz="2000" b="1" spc="-5" dirty="0">
                <a:solidFill>
                  <a:srgbClr val="404040"/>
                </a:solidFill>
                <a:latin typeface="Arial MT"/>
                <a:cs typeface="Arial MT"/>
              </a:rPr>
              <a:t>rendah</a:t>
            </a:r>
            <a:r>
              <a:rPr lang="id-ID" sz="2000" b="1" dirty="0">
                <a:solidFill>
                  <a:srgbClr val="404040"/>
                </a:solidFill>
                <a:latin typeface="Arial MT"/>
                <a:cs typeface="Arial MT"/>
              </a:rPr>
              <a:t> </a:t>
            </a:r>
            <a:r>
              <a:rPr lang="id-ID" sz="2000" b="1" spc="-5" dirty="0">
                <a:solidFill>
                  <a:srgbClr val="404040"/>
                </a:solidFill>
                <a:latin typeface="Arial MT"/>
                <a:cs typeface="Arial MT"/>
              </a:rPr>
              <a:t>harga</a:t>
            </a:r>
            <a:r>
              <a:rPr lang="id-ID" sz="2000" b="1" dirty="0">
                <a:solidFill>
                  <a:srgbClr val="404040"/>
                </a:solidFill>
                <a:latin typeface="Arial MT"/>
                <a:cs typeface="Arial MT"/>
              </a:rPr>
              <a:t> </a:t>
            </a:r>
            <a:r>
              <a:rPr lang="id-ID" sz="2000" b="1" spc="-5" dirty="0">
                <a:solidFill>
                  <a:srgbClr val="404040"/>
                </a:solidFill>
                <a:latin typeface="Arial MT"/>
                <a:cs typeface="Arial MT"/>
              </a:rPr>
              <a:t>suatu</a:t>
            </a:r>
            <a:r>
              <a:rPr lang="id-ID" sz="2000" b="1" dirty="0">
                <a:solidFill>
                  <a:srgbClr val="404040"/>
                </a:solidFill>
                <a:latin typeface="Arial MT"/>
                <a:cs typeface="Arial MT"/>
              </a:rPr>
              <a:t> </a:t>
            </a:r>
            <a:r>
              <a:rPr lang="id-ID" sz="2000" b="1" spc="-5" dirty="0">
                <a:solidFill>
                  <a:srgbClr val="404040"/>
                </a:solidFill>
                <a:latin typeface="Arial MT"/>
                <a:cs typeface="Arial MT"/>
              </a:rPr>
              <a:t>komoditi, </a:t>
            </a:r>
            <a:r>
              <a:rPr lang="id-ID" sz="2000" b="1" dirty="0">
                <a:solidFill>
                  <a:srgbClr val="404040"/>
                </a:solidFill>
                <a:latin typeface="Arial MT"/>
                <a:cs typeface="Arial MT"/>
              </a:rPr>
              <a:t> </a:t>
            </a:r>
            <a:r>
              <a:rPr lang="id-ID" sz="2000" b="1" spc="-5" dirty="0">
                <a:solidFill>
                  <a:srgbClr val="404040"/>
                </a:solidFill>
                <a:latin typeface="Arial MT"/>
                <a:cs typeface="Arial MT"/>
              </a:rPr>
              <a:t>semakin banyak jumlah komoditi tersebut diminta, </a:t>
            </a:r>
            <a:r>
              <a:rPr lang="id-ID" sz="2000" b="1" dirty="0">
                <a:solidFill>
                  <a:srgbClr val="404040"/>
                </a:solidFill>
                <a:latin typeface="Arial MT"/>
                <a:cs typeface="Arial MT"/>
              </a:rPr>
              <a:t> </a:t>
            </a:r>
            <a:r>
              <a:rPr lang="id-ID" sz="2000" b="1" spc="-5" dirty="0">
                <a:solidFill>
                  <a:srgbClr val="404040"/>
                </a:solidFill>
                <a:latin typeface="Arial MT"/>
                <a:cs typeface="Arial MT"/>
              </a:rPr>
              <a:t>apabila</a:t>
            </a:r>
            <a:r>
              <a:rPr lang="id-ID" sz="2000" b="1" spc="-20" dirty="0">
                <a:solidFill>
                  <a:srgbClr val="404040"/>
                </a:solidFill>
                <a:latin typeface="Arial MT"/>
                <a:cs typeface="Arial MT"/>
              </a:rPr>
              <a:t> </a:t>
            </a:r>
            <a:r>
              <a:rPr lang="id-ID" sz="2000" b="1" spc="-5" dirty="0">
                <a:solidFill>
                  <a:srgbClr val="404040"/>
                </a:solidFill>
                <a:latin typeface="Arial MT"/>
                <a:cs typeface="Arial MT"/>
              </a:rPr>
              <a:t>variabel</a:t>
            </a:r>
            <a:r>
              <a:rPr lang="id-ID" sz="2000" b="1" spc="-10" dirty="0">
                <a:solidFill>
                  <a:srgbClr val="404040"/>
                </a:solidFill>
                <a:latin typeface="Arial MT"/>
                <a:cs typeface="Arial MT"/>
              </a:rPr>
              <a:t> </a:t>
            </a:r>
            <a:r>
              <a:rPr lang="id-ID" sz="2000" b="1" spc="-5" dirty="0">
                <a:solidFill>
                  <a:srgbClr val="404040"/>
                </a:solidFill>
                <a:latin typeface="Arial MT"/>
                <a:cs typeface="Arial MT"/>
              </a:rPr>
              <a:t>lain</a:t>
            </a:r>
            <a:r>
              <a:rPr lang="id-ID" sz="2000" b="1" spc="-10" dirty="0">
                <a:solidFill>
                  <a:srgbClr val="404040"/>
                </a:solidFill>
                <a:latin typeface="Arial MT"/>
                <a:cs typeface="Arial MT"/>
              </a:rPr>
              <a:t> </a:t>
            </a:r>
            <a:r>
              <a:rPr lang="id-ID" sz="2000" b="1" i="1" spc="-5" dirty="0">
                <a:solidFill>
                  <a:srgbClr val="404040"/>
                </a:solidFill>
                <a:latin typeface="Arial"/>
                <a:cs typeface="Arial"/>
              </a:rPr>
              <a:t>ceteris </a:t>
            </a:r>
            <a:r>
              <a:rPr lang="id-ID" sz="2000" b="1" i="1" spc="-5" dirty="0" smtClean="0">
                <a:solidFill>
                  <a:srgbClr val="404040"/>
                </a:solidFill>
                <a:latin typeface="Arial"/>
                <a:cs typeface="Arial"/>
              </a:rPr>
              <a:t>paribus</a:t>
            </a:r>
            <a:endParaRPr lang="en-GB" sz="2000" b="1" dirty="0"/>
          </a:p>
        </p:txBody>
      </p:sp>
      <p:sp>
        <p:nvSpPr>
          <p:cNvPr id="4" name="object 29"/>
          <p:cNvSpPr txBox="1"/>
          <p:nvPr/>
        </p:nvSpPr>
        <p:spPr>
          <a:xfrm>
            <a:off x="457200" y="1556792"/>
            <a:ext cx="8229600" cy="1367041"/>
          </a:xfrm>
          <a:prstGeom prst="rect">
            <a:avLst/>
          </a:prstGeom>
        </p:spPr>
        <p:txBody>
          <a:bodyPr vert="horz" wrap="square" lIns="0" tIns="12700" rIns="0" bIns="0" rtlCol="0">
            <a:spAutoFit/>
          </a:bodyPr>
          <a:lstStyle/>
          <a:p>
            <a:pPr marL="15240" marR="5080" algn="just"/>
            <a:r>
              <a:rPr lang="id-ID" sz="2200" spc="-5" dirty="0" smtClean="0">
                <a:solidFill>
                  <a:srgbClr val="404040"/>
                </a:solidFill>
                <a:latin typeface="Arial MT"/>
                <a:cs typeface="Arial MT"/>
              </a:rPr>
              <a:t>“ Bila </a:t>
            </a:r>
            <a:r>
              <a:rPr lang="id-ID" sz="2200" spc="-5" dirty="0">
                <a:solidFill>
                  <a:srgbClr val="404040"/>
                </a:solidFill>
                <a:latin typeface="Arial MT"/>
                <a:cs typeface="Arial MT"/>
              </a:rPr>
              <a:t>harga (P) </a:t>
            </a:r>
            <a:r>
              <a:rPr lang="id-ID" sz="2200" spc="-5" dirty="0" smtClean="0">
                <a:solidFill>
                  <a:srgbClr val="404040"/>
                </a:solidFill>
                <a:latin typeface="Arial MT"/>
                <a:cs typeface="Arial MT"/>
              </a:rPr>
              <a:t>suatu </a:t>
            </a:r>
            <a:r>
              <a:rPr lang="id-ID" sz="2200" spc="-5" dirty="0">
                <a:solidFill>
                  <a:srgbClr val="404040"/>
                </a:solidFill>
                <a:latin typeface="Arial MT"/>
                <a:cs typeface="Arial MT"/>
              </a:rPr>
              <a:t>barang </a:t>
            </a:r>
            <a:r>
              <a:rPr lang="id-ID" sz="2200" spc="-5" dirty="0" smtClean="0">
                <a:solidFill>
                  <a:srgbClr val="404040"/>
                </a:solidFill>
                <a:latin typeface="Arial MT"/>
                <a:cs typeface="Arial MT"/>
              </a:rPr>
              <a:t>X naik, </a:t>
            </a:r>
            <a:r>
              <a:rPr lang="id-ID" sz="2200" spc="-5" dirty="0">
                <a:solidFill>
                  <a:srgbClr val="404040"/>
                </a:solidFill>
                <a:latin typeface="Arial MT"/>
                <a:cs typeface="Arial MT"/>
              </a:rPr>
              <a:t>maka jumlah barang </a:t>
            </a:r>
            <a:r>
              <a:rPr lang="id-ID" sz="2200" spc="-5" dirty="0" smtClean="0">
                <a:solidFill>
                  <a:srgbClr val="404040"/>
                </a:solidFill>
                <a:latin typeface="Arial MT"/>
                <a:cs typeface="Arial MT"/>
              </a:rPr>
              <a:t>X yang diminta </a:t>
            </a:r>
            <a:r>
              <a:rPr lang="id-ID" sz="2200" spc="-5" dirty="0">
                <a:solidFill>
                  <a:srgbClr val="404040"/>
                </a:solidFill>
                <a:latin typeface="Arial MT"/>
                <a:cs typeface="Arial MT"/>
              </a:rPr>
              <a:t>(Qd)</a:t>
            </a:r>
            <a:r>
              <a:rPr lang="id-ID" sz="2200" spc="-5" dirty="0" smtClean="0">
                <a:solidFill>
                  <a:srgbClr val="404040"/>
                </a:solidFill>
                <a:latin typeface="Arial MT"/>
                <a:cs typeface="Arial MT"/>
              </a:rPr>
              <a:t> </a:t>
            </a:r>
            <a:r>
              <a:rPr lang="id-ID" sz="2200" spc="-5" dirty="0">
                <a:solidFill>
                  <a:srgbClr val="404040"/>
                </a:solidFill>
                <a:latin typeface="Arial MT"/>
                <a:cs typeface="Arial MT"/>
              </a:rPr>
              <a:t>berkurang dan sebaliknya bila harga (P) barang X turun, maka jumlah barang X yang </a:t>
            </a:r>
            <a:r>
              <a:rPr lang="id-ID" sz="2200" spc="-5" dirty="0" smtClean="0">
                <a:solidFill>
                  <a:srgbClr val="404040"/>
                </a:solidFill>
                <a:latin typeface="Arial MT"/>
                <a:cs typeface="Arial MT"/>
              </a:rPr>
              <a:t>diminta </a:t>
            </a:r>
            <a:r>
              <a:rPr lang="id-ID" sz="2200" spc="-5" dirty="0">
                <a:solidFill>
                  <a:srgbClr val="404040"/>
                </a:solidFill>
                <a:latin typeface="Arial MT"/>
                <a:cs typeface="Arial MT"/>
              </a:rPr>
              <a:t>(Qd)</a:t>
            </a:r>
            <a:r>
              <a:rPr lang="id-ID" sz="2200" spc="-5" dirty="0" smtClean="0">
                <a:solidFill>
                  <a:srgbClr val="404040"/>
                </a:solidFill>
                <a:latin typeface="Arial MT"/>
                <a:cs typeface="Arial MT"/>
              </a:rPr>
              <a:t> </a:t>
            </a:r>
            <a:r>
              <a:rPr lang="id-ID" sz="2200" spc="-5" dirty="0">
                <a:solidFill>
                  <a:srgbClr val="404040"/>
                </a:solidFill>
                <a:latin typeface="Arial MT"/>
                <a:cs typeface="Arial MT"/>
              </a:rPr>
              <a:t>bertambah </a:t>
            </a:r>
            <a:r>
              <a:rPr lang="id-ID" sz="2200" spc="-5" dirty="0" smtClean="0">
                <a:solidFill>
                  <a:srgbClr val="404040"/>
                </a:solidFill>
                <a:latin typeface="Arial MT"/>
                <a:cs typeface="Arial MT"/>
              </a:rPr>
              <a:t>(dengan </a:t>
            </a:r>
            <a:r>
              <a:rPr lang="id-ID" sz="2200" spc="-5" dirty="0">
                <a:solidFill>
                  <a:srgbClr val="404040"/>
                </a:solidFill>
                <a:latin typeface="Arial MT"/>
                <a:cs typeface="Arial MT"/>
              </a:rPr>
              <a:t>asumsi ceteris </a:t>
            </a:r>
            <a:r>
              <a:rPr lang="id-ID" sz="2200" spc="-5" dirty="0" smtClean="0">
                <a:solidFill>
                  <a:srgbClr val="404040"/>
                </a:solidFill>
                <a:latin typeface="Arial MT"/>
                <a:cs typeface="Arial MT"/>
              </a:rPr>
              <a:t>paribus)”</a:t>
            </a:r>
            <a:endParaRPr sz="2200" dirty="0">
              <a:latin typeface="Arial"/>
              <a:cs typeface="Arial"/>
            </a:endParaRPr>
          </a:p>
        </p:txBody>
      </p:sp>
      <p:sp>
        <p:nvSpPr>
          <p:cNvPr id="5" name="Rectangle 2"/>
          <p:cNvSpPr txBox="1">
            <a:spLocks noChangeArrowheads="1"/>
          </p:cNvSpPr>
          <p:nvPr/>
        </p:nvSpPr>
        <p:spPr>
          <a:xfrm>
            <a:off x="457200" y="704088"/>
            <a:ext cx="8229600" cy="636680"/>
          </a:xfrm>
          <a:prstGeom prst="rect">
            <a:avLst/>
          </a:prstGeom>
          <a:solidFill>
            <a:schemeClr val="accent5">
              <a:lumMod val="40000"/>
              <a:lumOff val="60000"/>
            </a:schemeClr>
          </a:solidFill>
          <a:ln>
            <a:solidFill>
              <a:schemeClr val="tx2"/>
            </a:solidFill>
            <a:miter lim="800000"/>
            <a:headEnd/>
            <a:tailEnd/>
          </a:ln>
        </p:spPr>
        <p:txBody>
          <a:bodyPr>
            <a:normAutofit fontScale="82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altLang="en-US" b="1" dirty="0" err="1" smtClean="0"/>
              <a:t>Hukum</a:t>
            </a:r>
            <a:r>
              <a:rPr lang="en-US" altLang="en-US" dirty="0" smtClean="0"/>
              <a:t> </a:t>
            </a:r>
            <a:r>
              <a:rPr lang="en-US" altLang="en-US" b="1" dirty="0" err="1" smtClean="0"/>
              <a:t>Permintaan</a:t>
            </a:r>
            <a:endParaRPr lang="en-US" altLang="en-US" b="1" dirty="0" smtClean="0"/>
          </a:p>
        </p:txBody>
      </p:sp>
      <p:pic>
        <p:nvPicPr>
          <p:cNvPr id="205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4273" y="3717033"/>
            <a:ext cx="3402069"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bject 46"/>
          <p:cNvSpPr txBox="1"/>
          <p:nvPr/>
        </p:nvSpPr>
        <p:spPr>
          <a:xfrm>
            <a:off x="6418150" y="3501008"/>
            <a:ext cx="1970274" cy="289823"/>
          </a:xfrm>
          <a:prstGeom prst="rect">
            <a:avLst/>
          </a:prstGeom>
        </p:spPr>
        <p:txBody>
          <a:bodyPr vert="horz" wrap="square" lIns="0" tIns="12700" rIns="0" bIns="0" rtlCol="0">
            <a:spAutoFit/>
          </a:bodyPr>
          <a:lstStyle/>
          <a:p>
            <a:pPr marL="12700">
              <a:lnSpc>
                <a:spcPct val="100000"/>
              </a:lnSpc>
              <a:spcBef>
                <a:spcPts val="100"/>
              </a:spcBef>
            </a:pPr>
            <a:r>
              <a:rPr spc="-5" dirty="0">
                <a:latin typeface="Arial MT"/>
                <a:cs typeface="Arial MT"/>
              </a:rPr>
              <a:t>Kurva</a:t>
            </a:r>
            <a:r>
              <a:rPr spc="-40" dirty="0">
                <a:latin typeface="Arial MT"/>
                <a:cs typeface="Arial MT"/>
              </a:rPr>
              <a:t> </a:t>
            </a:r>
            <a:r>
              <a:rPr spc="-5" dirty="0">
                <a:latin typeface="Arial MT"/>
                <a:cs typeface="Arial MT"/>
              </a:rPr>
              <a:t>Permintaan</a:t>
            </a:r>
            <a:endParaRPr dirty="0">
              <a:latin typeface="Arial MT"/>
              <a:cs typeface="Arial MT"/>
            </a:endParaRPr>
          </a:p>
        </p:txBody>
      </p:sp>
      <p:sp>
        <p:nvSpPr>
          <p:cNvPr id="11"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386539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p:cNvSpPr>
            <a:spLocks noGrp="1" noChangeArrowheads="1"/>
          </p:cNvSpPr>
          <p:nvPr>
            <p:ph type="body" idx="1"/>
          </p:nvPr>
        </p:nvSpPr>
        <p:spPr>
          <a:xfrm>
            <a:off x="251520" y="836712"/>
            <a:ext cx="8712968" cy="4389120"/>
          </a:xfrm>
        </p:spPr>
        <p:txBody>
          <a:bodyPr>
            <a:normAutofit/>
          </a:bodyPr>
          <a:lstStyle/>
          <a:p>
            <a:r>
              <a:rPr lang="id-ID" sz="2500" dirty="0" smtClean="0"/>
              <a:t>Permintaan (demand) terhadap </a:t>
            </a:r>
            <a:r>
              <a:rPr lang="id-ID" sz="2500" dirty="0"/>
              <a:t>suatu barang tertentu </a:t>
            </a:r>
            <a:r>
              <a:rPr lang="id-ID" sz="2500" dirty="0" smtClean="0"/>
              <a:t>(barang </a:t>
            </a:r>
            <a:r>
              <a:rPr lang="id-ID" sz="2500" dirty="0"/>
              <a:t>X ) dapat dijelaskan melalui 3 cara </a:t>
            </a:r>
            <a:r>
              <a:rPr lang="id-ID" sz="2500" dirty="0" smtClean="0"/>
              <a:t>:</a:t>
            </a:r>
          </a:p>
          <a:p>
            <a:pPr marL="730350" indent="-514350">
              <a:buFont typeface="Wingdings 2"/>
              <a:buAutoNum type="alphaLcPeriod"/>
            </a:pPr>
            <a:r>
              <a:rPr lang="id-ID" sz="2500" dirty="0"/>
              <a:t>dengan persamaan </a:t>
            </a:r>
            <a:r>
              <a:rPr lang="id-ID" sz="2500" dirty="0" smtClean="0"/>
              <a:t>/ Fungsi matematis</a:t>
            </a:r>
            <a:endParaRPr lang="id-ID" sz="2500" dirty="0"/>
          </a:p>
          <a:p>
            <a:pPr marL="730350" indent="-514350">
              <a:buAutoNum type="alphaLcPeriod"/>
            </a:pPr>
            <a:r>
              <a:rPr lang="id-ID" sz="2500" dirty="0" smtClean="0"/>
              <a:t>dengan </a:t>
            </a:r>
            <a:r>
              <a:rPr lang="id-ID" sz="2500" dirty="0"/>
              <a:t>menggunakan tabel / Skedul</a:t>
            </a:r>
            <a:endParaRPr lang="id-ID" sz="2500" dirty="0" smtClean="0"/>
          </a:p>
          <a:p>
            <a:pPr marL="730350" indent="-514350">
              <a:buAutoNum type="alphaLcPeriod"/>
            </a:pPr>
            <a:r>
              <a:rPr lang="id-ID" sz="2500" dirty="0" smtClean="0"/>
              <a:t>dengan grafik/kurva</a:t>
            </a:r>
          </a:p>
          <a:p>
            <a:pPr marL="0" indent="0">
              <a:buNone/>
            </a:pPr>
            <a:r>
              <a:rPr lang="id-ID" sz="2500" dirty="0" smtClean="0"/>
              <a:t>	</a:t>
            </a:r>
            <a:r>
              <a:rPr lang="id-ID" sz="2500" b="1" dirty="0" smtClean="0"/>
              <a:t>Kurva </a:t>
            </a:r>
            <a:r>
              <a:rPr lang="id-ID" sz="2500" b="1" dirty="0"/>
              <a:t>permintaan </a:t>
            </a:r>
            <a:r>
              <a:rPr lang="id-ID" sz="2500" dirty="0"/>
              <a:t>adalah suatu garis/skala yang </a:t>
            </a:r>
            <a:r>
              <a:rPr lang="id-ID" sz="2500" dirty="0" smtClean="0"/>
              <a:t>	menghubungkan </a:t>
            </a:r>
            <a:r>
              <a:rPr lang="id-ID" sz="2500" dirty="0"/>
              <a:t>titik-titik kemungkinan tingkat </a:t>
            </a:r>
            <a:r>
              <a:rPr lang="id-ID" sz="2500" dirty="0" smtClean="0"/>
              <a:t>	harga </a:t>
            </a:r>
            <a:r>
              <a:rPr lang="id-ID" sz="2500" dirty="0"/>
              <a:t>dengan berbagai kemungkinan jumlah barang </a:t>
            </a:r>
            <a:r>
              <a:rPr lang="id-ID" sz="2500" dirty="0" smtClean="0"/>
              <a:t>	yang diminta</a:t>
            </a:r>
          </a:p>
        </p:txBody>
      </p:sp>
      <p:sp>
        <p:nvSpPr>
          <p:cNvPr id="6"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944099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94" y="2708920"/>
            <a:ext cx="5868129" cy="383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ChangeArrowheads="1"/>
          </p:cNvSpPr>
          <p:nvPr/>
        </p:nvSpPr>
        <p:spPr bwMode="auto">
          <a:xfrm>
            <a:off x="5718274" y="6407795"/>
            <a:ext cx="869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sv-SE" sz="1200" dirty="0"/>
              <a:t>BARANG</a:t>
            </a:r>
            <a:r>
              <a:rPr lang="en-GB" sz="1200" dirty="0"/>
              <a:t> </a:t>
            </a:r>
          </a:p>
        </p:txBody>
      </p:sp>
      <p:sp>
        <p:nvSpPr>
          <p:cNvPr id="28676" name="Rectangle 4"/>
          <p:cNvSpPr>
            <a:spLocks noChangeArrowheads="1"/>
          </p:cNvSpPr>
          <p:nvPr/>
        </p:nvSpPr>
        <p:spPr bwMode="auto">
          <a:xfrm>
            <a:off x="899592" y="451520"/>
            <a:ext cx="7200800" cy="457200"/>
          </a:xfrm>
          <a:prstGeom prst="rect">
            <a:avLst/>
          </a:prstGeom>
          <a:solidFill>
            <a:schemeClr val="accent5">
              <a:lumMod val="75000"/>
            </a:schemeClr>
          </a:solidFill>
          <a:ln w="9525">
            <a:solidFill>
              <a:schemeClr val="accent2">
                <a:lumMod val="60000"/>
                <a:lumOff val="40000"/>
              </a:schemeClr>
            </a:solidFill>
            <a:miter lim="800000"/>
            <a:headEnd/>
            <a:tailEnd/>
          </a:ln>
        </p:spPr>
        <p:txBody>
          <a:bodyPr wrap="square" anchor="ctr">
            <a:spAutoFit/>
          </a:bodyPr>
          <a:lstStyle/>
          <a:p>
            <a:pPr algn="ctr"/>
            <a:r>
              <a:rPr lang="id-ID" sz="2400" b="1" dirty="0" smtClean="0">
                <a:solidFill>
                  <a:schemeClr val="bg1"/>
                </a:solidFill>
                <a:cs typeface="Times New Roman" pitchFamily="18" charset="0"/>
              </a:rPr>
              <a:t>Contoh Tabel dan </a:t>
            </a:r>
            <a:r>
              <a:rPr lang="en-GB" sz="2400" b="1" dirty="0" err="1" smtClean="0">
                <a:solidFill>
                  <a:schemeClr val="bg1"/>
                </a:solidFill>
                <a:cs typeface="Times New Roman" pitchFamily="18" charset="0"/>
              </a:rPr>
              <a:t>Kurva</a:t>
            </a:r>
            <a:r>
              <a:rPr lang="en-GB" sz="2400" b="1" dirty="0" smtClean="0">
                <a:solidFill>
                  <a:schemeClr val="bg1"/>
                </a:solidFill>
                <a:cs typeface="Times New Roman" pitchFamily="18" charset="0"/>
              </a:rPr>
              <a:t> </a:t>
            </a:r>
            <a:r>
              <a:rPr lang="en-GB" sz="2400" b="1" dirty="0" err="1">
                <a:solidFill>
                  <a:schemeClr val="bg1"/>
                </a:solidFill>
                <a:cs typeface="Times New Roman" pitchFamily="18" charset="0"/>
              </a:rPr>
              <a:t>Permintaan</a:t>
            </a:r>
            <a:endParaRPr lang="en-GB" sz="2400" dirty="0">
              <a:solidFill>
                <a:schemeClr val="bg1"/>
              </a:solidFill>
            </a:endParaRPr>
          </a:p>
        </p:txBody>
      </p:sp>
      <p:sp>
        <p:nvSpPr>
          <p:cNvPr id="28677" name="Rectangle 5"/>
          <p:cNvSpPr>
            <a:spLocks noChangeArrowheads="1"/>
          </p:cNvSpPr>
          <p:nvPr/>
        </p:nvSpPr>
        <p:spPr bwMode="auto">
          <a:xfrm>
            <a:off x="754063" y="1052736"/>
            <a:ext cx="7202487"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GB" sz="1600" dirty="0" err="1"/>
              <a:t>Tabel</a:t>
            </a:r>
            <a:r>
              <a:rPr lang="en-GB" sz="1600" dirty="0"/>
              <a:t>		</a:t>
            </a:r>
            <a:r>
              <a:rPr lang="en-GB" sz="1600" dirty="0" err="1"/>
              <a:t>Harga</a:t>
            </a:r>
            <a:r>
              <a:rPr lang="en-GB" sz="1600" dirty="0"/>
              <a:t>			</a:t>
            </a:r>
            <a:r>
              <a:rPr lang="en-GB" sz="1600" dirty="0" err="1"/>
              <a:t>Jumlah</a:t>
            </a:r>
            <a:r>
              <a:rPr lang="en-GB" sz="1600" dirty="0"/>
              <a:t> yang </a:t>
            </a:r>
            <a:r>
              <a:rPr lang="id-ID" sz="1600" dirty="0" err="1" smtClean="0"/>
              <a:t>d</a:t>
            </a:r>
            <a:r>
              <a:rPr lang="en-GB" sz="1600" dirty="0" err="1" smtClean="0"/>
              <a:t>iminta</a:t>
            </a:r>
            <a:endParaRPr lang="en-GB" sz="1600" dirty="0"/>
          </a:p>
          <a:p>
            <a:r>
              <a:rPr lang="en-GB" sz="1600" dirty="0"/>
              <a:t>A	               </a:t>
            </a:r>
            <a:r>
              <a:rPr lang="id-ID" sz="1600" dirty="0" smtClean="0"/>
              <a:t>  </a:t>
            </a:r>
            <a:r>
              <a:rPr lang="en-GB" sz="1600" dirty="0" smtClean="0"/>
              <a:t> </a:t>
            </a:r>
            <a:r>
              <a:rPr lang="en-GB" sz="1600" dirty="0" err="1"/>
              <a:t>Rp</a:t>
            </a:r>
            <a:r>
              <a:rPr lang="en-GB" sz="1600" dirty="0"/>
              <a:t>.  500,00		                </a:t>
            </a:r>
            <a:r>
              <a:rPr lang="id-ID" sz="1600" dirty="0" smtClean="0"/>
              <a:t>  </a:t>
            </a:r>
            <a:r>
              <a:rPr lang="en-GB" sz="1600" dirty="0" smtClean="0"/>
              <a:t> </a:t>
            </a:r>
            <a:r>
              <a:rPr lang="en-GB" sz="1600" dirty="0"/>
              <a:t>9</a:t>
            </a:r>
          </a:p>
          <a:p>
            <a:r>
              <a:rPr lang="en-GB" sz="1600" dirty="0"/>
              <a:t>B		</a:t>
            </a:r>
            <a:r>
              <a:rPr lang="en-GB" sz="1600" dirty="0" err="1"/>
              <a:t>Rp</a:t>
            </a:r>
            <a:r>
              <a:rPr lang="en-GB" sz="1600" dirty="0"/>
              <a:t>.  400,00			10</a:t>
            </a:r>
          </a:p>
          <a:p>
            <a:r>
              <a:rPr lang="en-GB" sz="1600" dirty="0"/>
              <a:t>C		</a:t>
            </a:r>
            <a:r>
              <a:rPr lang="en-GB" sz="1600" dirty="0" err="1"/>
              <a:t>Rp</a:t>
            </a:r>
            <a:r>
              <a:rPr lang="en-GB" sz="1600" dirty="0"/>
              <a:t>.  300,00			12</a:t>
            </a:r>
          </a:p>
          <a:p>
            <a:r>
              <a:rPr lang="en-GB" sz="1600" dirty="0"/>
              <a:t>D		</a:t>
            </a:r>
            <a:r>
              <a:rPr lang="en-GB" sz="1600" dirty="0" err="1"/>
              <a:t>Rp</a:t>
            </a:r>
            <a:r>
              <a:rPr lang="en-GB" sz="1600" dirty="0"/>
              <a:t>.  200,00			15</a:t>
            </a:r>
          </a:p>
          <a:p>
            <a:r>
              <a:rPr lang="en-GB" sz="1600" dirty="0"/>
              <a:t>E		</a:t>
            </a:r>
            <a:r>
              <a:rPr lang="en-GB" sz="1600" dirty="0" err="1"/>
              <a:t>Rp</a:t>
            </a:r>
            <a:r>
              <a:rPr lang="en-GB" sz="1600" dirty="0"/>
              <a:t>.  100,00			20</a:t>
            </a:r>
          </a:p>
        </p:txBody>
      </p:sp>
      <p:sp>
        <p:nvSpPr>
          <p:cNvPr id="28678" name="Line 7"/>
          <p:cNvSpPr>
            <a:spLocks noChangeShapeType="1"/>
          </p:cNvSpPr>
          <p:nvPr/>
        </p:nvSpPr>
        <p:spPr bwMode="auto">
          <a:xfrm flipH="1">
            <a:off x="4355306" y="4581128"/>
            <a:ext cx="108079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7" name="Rectangle 4"/>
          <p:cNvSpPr>
            <a:spLocks noChangeArrowheads="1"/>
          </p:cNvSpPr>
          <p:nvPr/>
        </p:nvSpPr>
        <p:spPr bwMode="auto">
          <a:xfrm>
            <a:off x="5580112" y="4293096"/>
            <a:ext cx="279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r>
              <a:rPr lang="en-GB" sz="2400" b="1" dirty="0" err="1">
                <a:cs typeface="Times New Roman" pitchFamily="18" charset="0"/>
              </a:rPr>
              <a:t>Kurva</a:t>
            </a:r>
            <a:r>
              <a:rPr lang="en-GB" sz="2400" b="1" dirty="0">
                <a:cs typeface="Times New Roman" pitchFamily="18" charset="0"/>
              </a:rPr>
              <a:t> </a:t>
            </a:r>
            <a:r>
              <a:rPr lang="en-GB" sz="2400" b="1" dirty="0" err="1">
                <a:cs typeface="Times New Roman" pitchFamily="18" charset="0"/>
              </a:rPr>
              <a:t>Permintaan</a:t>
            </a:r>
            <a:endParaRPr lang="en-GB" sz="2400" dirty="0"/>
          </a:p>
        </p:txBody>
      </p:sp>
      <p:sp>
        <p:nvSpPr>
          <p:cNvPr id="8"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502722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30" y="1556792"/>
            <a:ext cx="8568950" cy="4862870"/>
          </a:xfrm>
          <a:prstGeom prst="rect">
            <a:avLst/>
          </a:prstGeom>
        </p:spPr>
        <p:txBody>
          <a:bodyPr wrap="square">
            <a:spAutoFit/>
          </a:bodyPr>
          <a:lstStyle/>
          <a:p>
            <a:r>
              <a:rPr lang="id-ID" sz="2400" b="1" dirty="0"/>
              <a:t>Contoh</a:t>
            </a:r>
            <a:r>
              <a:rPr lang="id-ID" sz="2400" dirty="0"/>
              <a:t>	:	</a:t>
            </a:r>
            <a:endParaRPr lang="id-ID" sz="2400" dirty="0" smtClean="0"/>
          </a:p>
          <a:p>
            <a:r>
              <a:rPr lang="id-ID" sz="2400" dirty="0" smtClean="0"/>
              <a:t>Diketahui fungsi</a:t>
            </a:r>
            <a:r>
              <a:rPr lang="id-ID" sz="2400" dirty="0"/>
              <a:t> </a:t>
            </a:r>
            <a:r>
              <a:rPr lang="id-ID" sz="2400" dirty="0" smtClean="0"/>
              <a:t>permintaan terhadap sepatu di Pasar Baru sebagai berikut :  	</a:t>
            </a:r>
            <a:r>
              <a:rPr lang="id-ID" sz="2400" b="1" dirty="0" smtClean="0"/>
              <a:t>Qd = </a:t>
            </a:r>
            <a:r>
              <a:rPr lang="id-ID" sz="2400" b="1" dirty="0"/>
              <a:t>100 - 2 </a:t>
            </a:r>
            <a:r>
              <a:rPr lang="id-ID" sz="2400" b="1" dirty="0" smtClean="0"/>
              <a:t>P     Q= f(P) </a:t>
            </a:r>
            <a:r>
              <a:rPr lang="id-ID" sz="2400" b="1" dirty="0" smtClean="0">
                <a:latin typeface="Arial Narrow"/>
              </a:rPr>
              <a:t>→ P= f(Q)</a:t>
            </a:r>
            <a:endParaRPr lang="id-ID" sz="2400" b="1" dirty="0"/>
          </a:p>
          <a:p>
            <a:r>
              <a:rPr lang="id-ID" sz="2400" dirty="0" smtClean="0"/>
              <a:t/>
            </a:r>
            <a:br>
              <a:rPr lang="id-ID" sz="2400" dirty="0" smtClean="0"/>
            </a:br>
            <a:r>
              <a:rPr lang="id-ID" sz="2400" dirty="0" smtClean="0"/>
              <a:t>Nilai   </a:t>
            </a:r>
            <a:r>
              <a:rPr lang="id-ID" sz="2400" b="1" dirty="0" smtClean="0"/>
              <a:t>keofisien   permintaan </a:t>
            </a:r>
            <a:r>
              <a:rPr lang="id-ID" sz="2400" dirty="0" smtClean="0"/>
              <a:t>  sepatu  sebesar  – 2   (b  =  -2 ), </a:t>
            </a:r>
          </a:p>
          <a:p>
            <a:r>
              <a:rPr lang="id-ID" sz="2400" dirty="0" smtClean="0"/>
              <a:t>Hal </a:t>
            </a:r>
            <a:r>
              <a:rPr lang="id-ID" sz="2400" dirty="0"/>
              <a:t>ini   dapat   </a:t>
            </a:r>
            <a:r>
              <a:rPr lang="id-ID" sz="2400" dirty="0" smtClean="0"/>
              <a:t>diartikan   </a:t>
            </a:r>
            <a:r>
              <a:rPr lang="id-ID" sz="2400" dirty="0"/>
              <a:t>bahwa   apabila   terjadi   kenaikkan </a:t>
            </a:r>
            <a:r>
              <a:rPr lang="id-ID" sz="2400" dirty="0" smtClean="0"/>
              <a:t> harga  sepatu </a:t>
            </a:r>
            <a:r>
              <a:rPr lang="id-ID" sz="2400" dirty="0"/>
              <a:t>sebesar  </a:t>
            </a:r>
            <a:r>
              <a:rPr lang="id-ID" sz="2400" dirty="0" smtClean="0"/>
              <a:t>satu </a:t>
            </a:r>
            <a:r>
              <a:rPr lang="id-ID" sz="2400" dirty="0" smtClean="0"/>
              <a:t>satuan </a:t>
            </a:r>
            <a:r>
              <a:rPr lang="id-ID" sz="2400" dirty="0"/>
              <a:t>rupiah, </a:t>
            </a:r>
            <a:r>
              <a:rPr lang="id-ID" sz="2400" dirty="0" smtClean="0"/>
              <a:t>maka  </a:t>
            </a:r>
            <a:r>
              <a:rPr lang="id-ID" sz="2400" dirty="0"/>
              <a:t>permintaan </a:t>
            </a:r>
            <a:r>
              <a:rPr lang="id-ID" sz="2400" dirty="0" smtClean="0"/>
              <a:t> </a:t>
            </a:r>
            <a:r>
              <a:rPr lang="id-ID" sz="2400" dirty="0"/>
              <a:t>terhadap  </a:t>
            </a:r>
            <a:r>
              <a:rPr lang="id-ID" sz="2400" dirty="0" smtClean="0"/>
              <a:t>sepatu </a:t>
            </a:r>
            <a:r>
              <a:rPr lang="id-ID" sz="2400" dirty="0"/>
              <a:t>akan turun sebanyak 2 unit</a:t>
            </a:r>
            <a:r>
              <a:rPr lang="id-ID" sz="2400" dirty="0" smtClean="0"/>
              <a:t>.</a:t>
            </a:r>
          </a:p>
          <a:p>
            <a:endParaRPr lang="id-ID" sz="2400" dirty="0"/>
          </a:p>
          <a:p>
            <a:r>
              <a:rPr lang="id-ID" sz="2400" dirty="0" smtClean="0"/>
              <a:t>Nilai   </a:t>
            </a:r>
            <a:r>
              <a:rPr lang="id-ID" sz="2400" b="1" dirty="0" smtClean="0"/>
              <a:t>konstanta</a:t>
            </a:r>
            <a:r>
              <a:rPr lang="id-ID" sz="2400" dirty="0" smtClean="0"/>
              <a:t>  </a:t>
            </a:r>
            <a:r>
              <a:rPr lang="id-ID" sz="2400" dirty="0" smtClean="0"/>
              <a:t>a  </a:t>
            </a:r>
            <a:r>
              <a:rPr lang="id-ID" sz="2400" dirty="0" smtClean="0"/>
              <a:t>= </a:t>
            </a:r>
            <a:r>
              <a:rPr lang="id-ID" sz="2400" dirty="0" smtClean="0"/>
              <a:t>100, memperlihatkan </a:t>
            </a:r>
            <a:r>
              <a:rPr lang="id-ID" sz="2400" dirty="0" smtClean="0"/>
              <a:t>permintaan </a:t>
            </a:r>
            <a:r>
              <a:rPr lang="id-ID" sz="2200" dirty="0" smtClean="0"/>
              <a:t>sepatu sebanyak 100 unit  pada saat harga sepatu sebesar Rp 0,-.</a:t>
            </a:r>
          </a:p>
          <a:p>
            <a:r>
              <a:rPr lang="id-ID" sz="2000" b="1" dirty="0"/>
              <a:t>Qd = 100 - 2 </a:t>
            </a:r>
            <a:r>
              <a:rPr lang="id-ID" sz="2000" b="1" dirty="0" smtClean="0"/>
              <a:t>P </a:t>
            </a:r>
            <a:r>
              <a:rPr lang="id-ID" sz="2000" b="1" dirty="0" smtClean="0">
                <a:latin typeface="Arial Narrow"/>
              </a:rPr>
              <a:t>→ </a:t>
            </a:r>
            <a:r>
              <a:rPr lang="id-ID" sz="2000" b="1" dirty="0" smtClean="0"/>
              <a:t>   2 </a:t>
            </a:r>
            <a:r>
              <a:rPr lang="id-ID" sz="2000" b="1" dirty="0"/>
              <a:t>P </a:t>
            </a:r>
            <a:r>
              <a:rPr lang="id-ID" sz="2000" b="1" dirty="0" smtClean="0"/>
              <a:t>= 100 – Q </a:t>
            </a:r>
            <a:r>
              <a:rPr lang="id-ID" sz="2000" b="1" dirty="0">
                <a:latin typeface="Arial Narrow"/>
              </a:rPr>
              <a:t>→ </a:t>
            </a:r>
            <a:r>
              <a:rPr lang="id-ID" sz="2000" b="1" dirty="0" smtClean="0">
                <a:latin typeface="Arial Narrow"/>
              </a:rPr>
              <a:t> P = </a:t>
            </a:r>
            <a:r>
              <a:rPr lang="id-ID" sz="2400" b="1" u="sng" dirty="0" smtClean="0"/>
              <a:t>100 </a:t>
            </a:r>
            <a:r>
              <a:rPr lang="id-ID" sz="2400" b="1" u="sng" dirty="0"/>
              <a:t>– Q </a:t>
            </a:r>
            <a:r>
              <a:rPr lang="id-ID" sz="2400" b="1" dirty="0" smtClean="0"/>
              <a:t>= 50 – 0,5 Q</a:t>
            </a:r>
          </a:p>
          <a:p>
            <a:r>
              <a:rPr lang="id-ID" sz="2400" b="1" dirty="0" smtClean="0"/>
              <a:t>                                                                 2</a:t>
            </a:r>
            <a:endParaRPr lang="id-ID" sz="2200" dirty="0"/>
          </a:p>
        </p:txBody>
      </p:sp>
      <p:sp>
        <p:nvSpPr>
          <p:cNvPr id="5" name="object 6"/>
          <p:cNvSpPr txBox="1"/>
          <p:nvPr/>
        </p:nvSpPr>
        <p:spPr>
          <a:xfrm>
            <a:off x="323530" y="793436"/>
            <a:ext cx="8568950" cy="519501"/>
          </a:xfrm>
          <a:prstGeom prst="rect">
            <a:avLst/>
          </a:prstGeom>
          <a:solidFill>
            <a:srgbClr val="4AACC5"/>
          </a:solidFill>
        </p:spPr>
        <p:txBody>
          <a:bodyPr vert="horz" wrap="square" lIns="0" tIns="33655" rIns="0" bIns="0" rtlCol="0">
            <a:spAutoFit/>
          </a:bodyPr>
          <a:lstStyle/>
          <a:p>
            <a:pPr marL="107314">
              <a:lnSpc>
                <a:spcPct val="150000"/>
              </a:lnSpc>
            </a:pPr>
            <a:r>
              <a:rPr sz="2400" b="1" dirty="0" smtClean="0">
                <a:solidFill>
                  <a:srgbClr val="FFFFFF"/>
                </a:solidFill>
                <a:latin typeface="Arial"/>
                <a:cs typeface="Arial"/>
              </a:rPr>
              <a:t>CONTOH </a:t>
            </a:r>
            <a:r>
              <a:rPr sz="2400" b="1" dirty="0" err="1" smtClean="0">
                <a:solidFill>
                  <a:srgbClr val="FFFFFF"/>
                </a:solidFill>
                <a:latin typeface="Arial"/>
                <a:cs typeface="Arial"/>
              </a:rPr>
              <a:t>Fungsi</a:t>
            </a:r>
            <a:r>
              <a:rPr sz="2400" b="1" dirty="0" smtClean="0">
                <a:solidFill>
                  <a:srgbClr val="FFFFFF"/>
                </a:solidFill>
                <a:latin typeface="Arial"/>
                <a:cs typeface="Arial"/>
              </a:rPr>
              <a:t> </a:t>
            </a:r>
            <a:r>
              <a:rPr sz="2400" b="1" dirty="0" err="1" smtClean="0">
                <a:solidFill>
                  <a:srgbClr val="FFFFFF"/>
                </a:solidFill>
                <a:latin typeface="Arial"/>
                <a:cs typeface="Arial"/>
              </a:rPr>
              <a:t>Permintaan</a:t>
            </a:r>
            <a:r>
              <a:rPr sz="2400" b="1" dirty="0" smtClean="0">
                <a:solidFill>
                  <a:srgbClr val="FFFFFF"/>
                </a:solidFill>
                <a:latin typeface="Arial"/>
                <a:cs typeface="Arial"/>
              </a:rPr>
              <a:t> :</a:t>
            </a:r>
            <a:endParaRPr sz="2400" dirty="0">
              <a:solidFill>
                <a:prstClr val="black"/>
              </a:solidFill>
              <a:latin typeface="Arial"/>
              <a:cs typeface="Arial"/>
            </a:endParaRPr>
          </a:p>
        </p:txBody>
      </p:sp>
      <p:sp>
        <p:nvSpPr>
          <p:cNvPr id="4"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452132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664"/>
            <a:ext cx="9144000"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942984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ChangeArrowheads="1"/>
          </p:cNvSpPr>
          <p:nvPr/>
        </p:nvSpPr>
        <p:spPr bwMode="auto">
          <a:xfrm>
            <a:off x="287338" y="260350"/>
            <a:ext cx="8605837" cy="6478697"/>
          </a:xfrm>
          <a:prstGeom prst="rect">
            <a:avLst/>
          </a:prstGeom>
          <a:noFill/>
          <a:ln w="9525">
            <a:noFill/>
            <a:miter lim="800000"/>
            <a:headEnd/>
            <a:tailEnd/>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spcAft>
                <a:spcPts val="600"/>
              </a:spcAft>
            </a:pPr>
            <a:r>
              <a:rPr lang="en-US" sz="4000" dirty="0" err="1"/>
              <a:t>Penyimpangan</a:t>
            </a:r>
            <a:r>
              <a:rPr lang="en-US" sz="4000" dirty="0"/>
              <a:t> </a:t>
            </a:r>
            <a:r>
              <a:rPr lang="id-ID" sz="4000" dirty="0" err="1" smtClean="0"/>
              <a:t>H</a:t>
            </a:r>
            <a:r>
              <a:rPr lang="en-US" sz="4000" dirty="0" err="1" smtClean="0"/>
              <a:t>ukum</a:t>
            </a:r>
            <a:r>
              <a:rPr lang="en-US" sz="4000" dirty="0" smtClean="0"/>
              <a:t> </a:t>
            </a:r>
            <a:r>
              <a:rPr lang="id-ID" sz="4000" dirty="0" smtClean="0"/>
              <a:t>P</a:t>
            </a:r>
            <a:r>
              <a:rPr lang="en-US" sz="4000" dirty="0" err="1" smtClean="0"/>
              <a:t>ermintaan</a:t>
            </a:r>
            <a:endParaRPr lang="en-US" sz="4000" dirty="0"/>
          </a:p>
          <a:p>
            <a:pPr eaLnBrk="1" hangingPunct="1">
              <a:buFont typeface="Arial" charset="0"/>
              <a:buAutoNum type="arabicPeriod"/>
            </a:pPr>
            <a:r>
              <a:rPr lang="en-US" sz="2000" b="1" dirty="0"/>
              <a:t>Income Exchange </a:t>
            </a:r>
            <a:r>
              <a:rPr lang="en-US" sz="2000" dirty="0">
                <a:sym typeface="Wingdings" pitchFamily="2" charset="2"/>
              </a:rPr>
              <a:t> </a:t>
            </a:r>
            <a:r>
              <a:rPr lang="en-US" sz="2000" dirty="0" err="1">
                <a:sym typeface="Wingdings" pitchFamily="2" charset="2"/>
              </a:rPr>
              <a:t>jika</a:t>
            </a:r>
            <a:r>
              <a:rPr lang="en-US" sz="2000" dirty="0">
                <a:sym typeface="Wingdings" pitchFamily="2" charset="2"/>
              </a:rPr>
              <a:t> </a:t>
            </a:r>
            <a:r>
              <a:rPr lang="en-US" sz="2000" dirty="0" err="1">
                <a:sym typeface="Wingdings" pitchFamily="2" charset="2"/>
              </a:rPr>
              <a:t>terjadi</a:t>
            </a:r>
            <a:r>
              <a:rPr lang="en-US" sz="2000" dirty="0">
                <a:sym typeface="Wingdings" pitchFamily="2" charset="2"/>
              </a:rPr>
              <a:t> </a:t>
            </a:r>
            <a:r>
              <a:rPr lang="en-US" sz="2000" dirty="0" err="1">
                <a:sym typeface="Wingdings" pitchFamily="2" charset="2"/>
              </a:rPr>
              <a:t>perubahan</a:t>
            </a:r>
            <a:r>
              <a:rPr lang="en-US" sz="2000" dirty="0">
                <a:sym typeface="Wingdings" pitchFamily="2" charset="2"/>
              </a:rPr>
              <a:t> </a:t>
            </a:r>
            <a:r>
              <a:rPr lang="en-US" sz="2000" dirty="0" err="1">
                <a:sym typeface="Wingdings" pitchFamily="2" charset="2"/>
              </a:rPr>
              <a:t>pendapatan</a:t>
            </a:r>
            <a:r>
              <a:rPr lang="en-US" sz="2000" dirty="0">
                <a:sym typeface="Wingdings" pitchFamily="2" charset="2"/>
              </a:rPr>
              <a:t> (</a:t>
            </a:r>
            <a:r>
              <a:rPr lang="en-US" sz="2000" i="1" dirty="0">
                <a:sym typeface="Wingdings" pitchFamily="2" charset="2"/>
              </a:rPr>
              <a:t>income</a:t>
            </a:r>
            <a:r>
              <a:rPr lang="en-US" sz="2000" dirty="0">
                <a:sym typeface="Wingdings" pitchFamily="2" charset="2"/>
              </a:rPr>
              <a:t>) </a:t>
            </a:r>
            <a:r>
              <a:rPr lang="en-US" sz="2000" dirty="0" err="1">
                <a:sym typeface="Wingdings" pitchFamily="2" charset="2"/>
              </a:rPr>
              <a:t>akan</a:t>
            </a:r>
            <a:r>
              <a:rPr lang="en-US" sz="2000" dirty="0">
                <a:sym typeface="Wingdings" pitchFamily="2" charset="2"/>
              </a:rPr>
              <a:t> </a:t>
            </a:r>
            <a:r>
              <a:rPr lang="en-US" sz="2000" dirty="0" err="1">
                <a:sym typeface="Wingdings" pitchFamily="2" charset="2"/>
              </a:rPr>
              <a:t>mengakibakan</a:t>
            </a:r>
            <a:r>
              <a:rPr lang="en-US" sz="2000" dirty="0">
                <a:sym typeface="Wingdings" pitchFamily="2" charset="2"/>
              </a:rPr>
              <a:t> </a:t>
            </a:r>
            <a:r>
              <a:rPr lang="en-US" sz="2000" dirty="0" err="1">
                <a:sym typeface="Wingdings" pitchFamily="2" charset="2"/>
              </a:rPr>
              <a:t>bergesernya</a:t>
            </a:r>
            <a:r>
              <a:rPr lang="en-US" sz="2000" dirty="0">
                <a:sym typeface="Wingdings" pitchFamily="2" charset="2"/>
              </a:rPr>
              <a:t> </a:t>
            </a:r>
            <a:r>
              <a:rPr lang="en-US" sz="2000" dirty="0" err="1">
                <a:sym typeface="Wingdings" pitchFamily="2" charset="2"/>
              </a:rPr>
              <a:t>kurva</a:t>
            </a:r>
            <a:r>
              <a:rPr lang="en-US" sz="2000" dirty="0">
                <a:sym typeface="Wingdings" pitchFamily="2" charset="2"/>
              </a:rPr>
              <a:t> </a:t>
            </a:r>
            <a:r>
              <a:rPr lang="en-US" sz="2000" dirty="0" err="1">
                <a:sym typeface="Wingdings" pitchFamily="2" charset="2"/>
              </a:rPr>
              <a:t>permintaan</a:t>
            </a:r>
            <a:r>
              <a:rPr lang="en-US" sz="2000" dirty="0">
                <a:sym typeface="Wingdings" pitchFamily="2" charset="2"/>
              </a:rPr>
              <a:t>, </a:t>
            </a:r>
            <a:r>
              <a:rPr lang="en-US" sz="2000" i="1" dirty="0">
                <a:sym typeface="Wingdings" pitchFamily="2" charset="2"/>
              </a:rPr>
              <a:t>income</a:t>
            </a:r>
            <a:r>
              <a:rPr lang="en-US" sz="2000" dirty="0">
                <a:sym typeface="Wingdings" pitchFamily="2" charset="2"/>
              </a:rPr>
              <a:t> </a:t>
            </a:r>
            <a:r>
              <a:rPr lang="en-US" sz="2000" dirty="0" err="1">
                <a:sym typeface="Wingdings" pitchFamily="2" charset="2"/>
              </a:rPr>
              <a:t>berubah</a:t>
            </a:r>
            <a:r>
              <a:rPr lang="en-US" sz="2000" dirty="0">
                <a:sym typeface="Wingdings" pitchFamily="2" charset="2"/>
              </a:rPr>
              <a:t> </a:t>
            </a:r>
            <a:r>
              <a:rPr lang="en-US" sz="2000" dirty="0" err="1">
                <a:sym typeface="Wingdings" pitchFamily="2" charset="2"/>
              </a:rPr>
              <a:t>naik</a:t>
            </a:r>
            <a:r>
              <a:rPr lang="en-US" sz="2000" dirty="0">
                <a:sym typeface="Wingdings" pitchFamily="2" charset="2"/>
              </a:rPr>
              <a:t> </a:t>
            </a:r>
            <a:r>
              <a:rPr lang="en-US" sz="2000" dirty="0" err="1">
                <a:sym typeface="Wingdings" pitchFamily="2" charset="2"/>
              </a:rPr>
              <a:t>kurva</a:t>
            </a:r>
            <a:r>
              <a:rPr lang="en-US" sz="2000" dirty="0">
                <a:sym typeface="Wingdings" pitchFamily="2" charset="2"/>
              </a:rPr>
              <a:t> </a:t>
            </a:r>
            <a:r>
              <a:rPr lang="en-US" sz="2000" dirty="0" err="1">
                <a:sym typeface="Wingdings" pitchFamily="2" charset="2"/>
              </a:rPr>
              <a:t>bergeser</a:t>
            </a:r>
            <a:r>
              <a:rPr lang="en-US" sz="2000" dirty="0">
                <a:sym typeface="Wingdings" pitchFamily="2" charset="2"/>
              </a:rPr>
              <a:t> </a:t>
            </a:r>
            <a:r>
              <a:rPr lang="en-US" sz="2000" dirty="0" err="1" smtClean="0">
                <a:sym typeface="Wingdings" pitchFamily="2" charset="2"/>
              </a:rPr>
              <a:t>ke</a:t>
            </a:r>
            <a:r>
              <a:rPr lang="id-ID" sz="2000" dirty="0" smtClean="0">
                <a:sym typeface="Wingdings" pitchFamily="2" charset="2"/>
              </a:rPr>
              <a:t> </a:t>
            </a:r>
            <a:r>
              <a:rPr lang="en-US" sz="2000" dirty="0" err="1" smtClean="0">
                <a:sym typeface="Wingdings" pitchFamily="2" charset="2"/>
              </a:rPr>
              <a:t>atas</a:t>
            </a:r>
            <a:r>
              <a:rPr lang="en-US" sz="2000" dirty="0">
                <a:sym typeface="Wingdings" pitchFamily="2" charset="2"/>
              </a:rPr>
              <a:t>, income </a:t>
            </a:r>
            <a:r>
              <a:rPr lang="en-US" sz="2000" dirty="0" err="1">
                <a:sym typeface="Wingdings" pitchFamily="2" charset="2"/>
              </a:rPr>
              <a:t>berubah</a:t>
            </a:r>
            <a:r>
              <a:rPr lang="en-US" sz="2000" dirty="0">
                <a:sym typeface="Wingdings" pitchFamily="2" charset="2"/>
              </a:rPr>
              <a:t> </a:t>
            </a:r>
            <a:r>
              <a:rPr lang="en-US" sz="2000" dirty="0" err="1">
                <a:sym typeface="Wingdings" pitchFamily="2" charset="2"/>
              </a:rPr>
              <a:t>turun</a:t>
            </a:r>
            <a:r>
              <a:rPr lang="en-US" sz="2000" dirty="0">
                <a:sym typeface="Wingdings" pitchFamily="2" charset="2"/>
              </a:rPr>
              <a:t> </a:t>
            </a:r>
            <a:r>
              <a:rPr lang="en-US" sz="2000" dirty="0" err="1">
                <a:sym typeface="Wingdings" pitchFamily="2" charset="2"/>
              </a:rPr>
              <a:t>kurva</a:t>
            </a:r>
            <a:r>
              <a:rPr lang="en-US" sz="2000" dirty="0">
                <a:sym typeface="Wingdings" pitchFamily="2" charset="2"/>
              </a:rPr>
              <a:t> </a:t>
            </a:r>
            <a:r>
              <a:rPr lang="en-US" sz="2000" dirty="0" err="1">
                <a:sym typeface="Wingdings" pitchFamily="2" charset="2"/>
              </a:rPr>
              <a:t>bergeser</a:t>
            </a:r>
            <a:r>
              <a:rPr lang="en-US" sz="2000" dirty="0">
                <a:sym typeface="Wingdings" pitchFamily="2" charset="2"/>
              </a:rPr>
              <a:t> </a:t>
            </a:r>
            <a:r>
              <a:rPr lang="en-US" sz="2000" dirty="0" err="1">
                <a:sym typeface="Wingdings" pitchFamily="2" charset="2"/>
              </a:rPr>
              <a:t>ke</a:t>
            </a:r>
            <a:r>
              <a:rPr lang="en-US" sz="2000" dirty="0">
                <a:sym typeface="Wingdings" pitchFamily="2" charset="2"/>
              </a:rPr>
              <a:t> </a:t>
            </a:r>
            <a:r>
              <a:rPr lang="en-US" sz="2000" dirty="0" err="1">
                <a:sym typeface="Wingdings" pitchFamily="2" charset="2"/>
              </a:rPr>
              <a:t>bawah</a:t>
            </a:r>
            <a:r>
              <a:rPr lang="en-US" sz="2000" dirty="0">
                <a:sym typeface="Wingdings" pitchFamily="2" charset="2"/>
              </a:rPr>
              <a:t>. </a:t>
            </a:r>
            <a:endParaRPr lang="id-ID" sz="2000" dirty="0" smtClean="0">
              <a:sym typeface="Wingdings" pitchFamily="2" charset="2"/>
            </a:endParaRPr>
          </a:p>
          <a:p>
            <a:pPr eaLnBrk="1" hangingPunct="1">
              <a:spcBef>
                <a:spcPts val="300"/>
              </a:spcBef>
            </a:pPr>
            <a:r>
              <a:rPr lang="en-US" sz="2000" dirty="0" err="1" smtClean="0">
                <a:sym typeface="Wingdings" pitchFamily="2" charset="2"/>
              </a:rPr>
              <a:t>Pada</a:t>
            </a:r>
            <a:r>
              <a:rPr lang="en-US" sz="2000" dirty="0" smtClean="0">
                <a:sym typeface="Wingdings" pitchFamily="2" charset="2"/>
              </a:rPr>
              <a:t> </a:t>
            </a:r>
            <a:r>
              <a:rPr lang="en-US" sz="2000" dirty="0">
                <a:solidFill>
                  <a:srgbClr val="0070C0"/>
                </a:solidFill>
                <a:sym typeface="Wingdings" pitchFamily="2" charset="2"/>
              </a:rPr>
              <a:t>normal goods </a:t>
            </a:r>
            <a:r>
              <a:rPr lang="en-US" sz="2000" dirty="0" err="1">
                <a:sym typeface="Wingdings" pitchFamily="2" charset="2"/>
              </a:rPr>
              <a:t>dan</a:t>
            </a:r>
            <a:r>
              <a:rPr lang="en-US" sz="2000" dirty="0">
                <a:sym typeface="Wingdings" pitchFamily="2" charset="2"/>
              </a:rPr>
              <a:t> </a:t>
            </a:r>
            <a:r>
              <a:rPr lang="en-US" sz="2000" dirty="0">
                <a:solidFill>
                  <a:srgbClr val="0070C0"/>
                </a:solidFill>
                <a:sym typeface="Wingdings" pitchFamily="2" charset="2"/>
              </a:rPr>
              <a:t>superior goods</a:t>
            </a:r>
            <a:r>
              <a:rPr lang="en-US" sz="2000" dirty="0">
                <a:sym typeface="Wingdings" pitchFamily="2" charset="2"/>
              </a:rPr>
              <a:t>, </a:t>
            </a:r>
            <a:r>
              <a:rPr lang="en-US" sz="2000" dirty="0" err="1">
                <a:sym typeface="Wingdings" pitchFamily="2" charset="2"/>
              </a:rPr>
              <a:t>kenaikan</a:t>
            </a:r>
            <a:r>
              <a:rPr lang="en-US" sz="2000" dirty="0">
                <a:sym typeface="Wingdings" pitchFamily="2" charset="2"/>
              </a:rPr>
              <a:t> </a:t>
            </a:r>
            <a:r>
              <a:rPr lang="en-US" sz="2000" dirty="0" err="1">
                <a:sym typeface="Wingdings" pitchFamily="2" charset="2"/>
              </a:rPr>
              <a:t>pendapatan</a:t>
            </a:r>
            <a:r>
              <a:rPr lang="en-US" sz="2000" dirty="0">
                <a:sym typeface="Wingdings" pitchFamily="2" charset="2"/>
              </a:rPr>
              <a:t> </a:t>
            </a:r>
            <a:r>
              <a:rPr lang="en-US" sz="2000" dirty="0" err="1">
                <a:sym typeface="Wingdings" pitchFamily="2" charset="2"/>
              </a:rPr>
              <a:t>menyebabkan</a:t>
            </a:r>
            <a:r>
              <a:rPr lang="en-US" sz="2000" dirty="0">
                <a:sym typeface="Wingdings" pitchFamily="2" charset="2"/>
              </a:rPr>
              <a:t> </a:t>
            </a:r>
            <a:r>
              <a:rPr lang="en-US" sz="2000" dirty="0" err="1">
                <a:sym typeface="Wingdings" pitchFamily="2" charset="2"/>
              </a:rPr>
              <a:t>jumlah</a:t>
            </a:r>
            <a:r>
              <a:rPr lang="en-US" sz="2000" dirty="0">
                <a:sym typeface="Wingdings" pitchFamily="2" charset="2"/>
              </a:rPr>
              <a:t> </a:t>
            </a:r>
            <a:r>
              <a:rPr lang="en-US" sz="2000" dirty="0" err="1">
                <a:sym typeface="Wingdings" pitchFamily="2" charset="2"/>
              </a:rPr>
              <a:t>barang</a:t>
            </a:r>
            <a:r>
              <a:rPr lang="en-US" sz="2000" dirty="0">
                <a:sym typeface="Wingdings" pitchFamily="2" charset="2"/>
              </a:rPr>
              <a:t> yang </a:t>
            </a:r>
            <a:r>
              <a:rPr lang="en-US" sz="2000" dirty="0" err="1">
                <a:sym typeface="Wingdings" pitchFamily="2" charset="2"/>
              </a:rPr>
              <a:t>diminta</a:t>
            </a:r>
            <a:r>
              <a:rPr lang="en-US" sz="2000" dirty="0">
                <a:sym typeface="Wingdings" pitchFamily="2" charset="2"/>
              </a:rPr>
              <a:t> </a:t>
            </a:r>
            <a:r>
              <a:rPr lang="en-US" sz="2000" dirty="0" err="1">
                <a:sym typeface="Wingdings" pitchFamily="2" charset="2"/>
              </a:rPr>
              <a:t>mengalami</a:t>
            </a:r>
            <a:r>
              <a:rPr lang="en-US" sz="2000" dirty="0">
                <a:sym typeface="Wingdings" pitchFamily="2" charset="2"/>
              </a:rPr>
              <a:t> </a:t>
            </a:r>
            <a:r>
              <a:rPr lang="en-US" sz="2000" dirty="0" err="1">
                <a:sym typeface="Wingdings" pitchFamily="2" charset="2"/>
              </a:rPr>
              <a:t>peningkatan</a:t>
            </a:r>
            <a:r>
              <a:rPr lang="en-US" sz="2000" dirty="0">
                <a:sym typeface="Wingdings" pitchFamily="2" charset="2"/>
              </a:rPr>
              <a:t>, </a:t>
            </a:r>
            <a:r>
              <a:rPr lang="en-US" sz="2000" dirty="0" err="1">
                <a:sym typeface="Wingdings" pitchFamily="2" charset="2"/>
              </a:rPr>
              <a:t>sementara</a:t>
            </a:r>
            <a:r>
              <a:rPr lang="en-US" sz="2000" dirty="0">
                <a:sym typeface="Wingdings" pitchFamily="2" charset="2"/>
              </a:rPr>
              <a:t> </a:t>
            </a:r>
            <a:r>
              <a:rPr lang="en-US" sz="2000" dirty="0">
                <a:solidFill>
                  <a:srgbClr val="0070C0"/>
                </a:solidFill>
                <a:sym typeface="Wingdings" pitchFamily="2" charset="2"/>
              </a:rPr>
              <a:t>inferior goods</a:t>
            </a:r>
            <a:r>
              <a:rPr lang="en-US" sz="2000" dirty="0">
                <a:sym typeface="Wingdings" pitchFamily="2" charset="2"/>
              </a:rPr>
              <a:t>, </a:t>
            </a:r>
            <a:r>
              <a:rPr lang="en-US" sz="2000" dirty="0" err="1">
                <a:sym typeface="Wingdings" pitchFamily="2" charset="2"/>
              </a:rPr>
              <a:t>kenaikan</a:t>
            </a:r>
            <a:r>
              <a:rPr lang="en-US" sz="2000" dirty="0">
                <a:sym typeface="Wingdings" pitchFamily="2" charset="2"/>
              </a:rPr>
              <a:t> </a:t>
            </a:r>
            <a:r>
              <a:rPr lang="en-US" sz="2000" dirty="0" err="1">
                <a:sym typeface="Wingdings" pitchFamily="2" charset="2"/>
              </a:rPr>
              <a:t>pendapatan</a:t>
            </a:r>
            <a:r>
              <a:rPr lang="en-US" sz="2000" dirty="0">
                <a:sym typeface="Wingdings" pitchFamily="2" charset="2"/>
              </a:rPr>
              <a:t> </a:t>
            </a:r>
            <a:r>
              <a:rPr lang="en-US" sz="2000" dirty="0" err="1">
                <a:sym typeface="Wingdings" pitchFamily="2" charset="2"/>
              </a:rPr>
              <a:t>justru</a:t>
            </a:r>
            <a:r>
              <a:rPr lang="en-US" sz="2000" dirty="0">
                <a:sym typeface="Wingdings" pitchFamily="2" charset="2"/>
              </a:rPr>
              <a:t> </a:t>
            </a:r>
            <a:r>
              <a:rPr lang="en-US" sz="2000" dirty="0" err="1">
                <a:sym typeface="Wingdings" pitchFamily="2" charset="2"/>
              </a:rPr>
              <a:t>menyebabkan</a:t>
            </a:r>
            <a:r>
              <a:rPr lang="en-US" sz="2000" dirty="0">
                <a:sym typeface="Wingdings" pitchFamily="2" charset="2"/>
              </a:rPr>
              <a:t> </a:t>
            </a:r>
            <a:r>
              <a:rPr lang="en-US" sz="2000" dirty="0" err="1">
                <a:sym typeface="Wingdings" pitchFamily="2" charset="2"/>
              </a:rPr>
              <a:t>turunnya</a:t>
            </a:r>
            <a:r>
              <a:rPr lang="en-US" sz="2000" dirty="0">
                <a:sym typeface="Wingdings" pitchFamily="2" charset="2"/>
              </a:rPr>
              <a:t> </a:t>
            </a:r>
            <a:r>
              <a:rPr lang="en-US" sz="2000" dirty="0" err="1">
                <a:sym typeface="Wingdings" pitchFamily="2" charset="2"/>
              </a:rPr>
              <a:t>jumlah</a:t>
            </a:r>
            <a:r>
              <a:rPr lang="en-US" sz="2000" dirty="0">
                <a:sym typeface="Wingdings" pitchFamily="2" charset="2"/>
              </a:rPr>
              <a:t> </a:t>
            </a:r>
            <a:r>
              <a:rPr lang="en-US" sz="2000" dirty="0" err="1">
                <a:sym typeface="Wingdings" pitchFamily="2" charset="2"/>
              </a:rPr>
              <a:t>permintaan</a:t>
            </a:r>
            <a:r>
              <a:rPr lang="en-US" sz="2000" dirty="0">
                <a:sym typeface="Wingdings" pitchFamily="2" charset="2"/>
              </a:rPr>
              <a:t> </a:t>
            </a:r>
            <a:endParaRPr lang="en-US" sz="2000" dirty="0"/>
          </a:p>
          <a:p>
            <a:pPr eaLnBrk="1" hangingPunct="1">
              <a:spcBef>
                <a:spcPct val="50000"/>
              </a:spcBef>
            </a:pPr>
            <a:r>
              <a:rPr lang="id-ID" sz="2000" b="1" dirty="0" smtClean="0"/>
              <a:t>2. </a:t>
            </a:r>
            <a:r>
              <a:rPr lang="en-US" sz="2000" b="1" dirty="0" err="1" smtClean="0"/>
              <a:t>Perubahan</a:t>
            </a:r>
            <a:r>
              <a:rPr lang="en-US" sz="2000" b="1" dirty="0" smtClean="0"/>
              <a:t> </a:t>
            </a:r>
            <a:r>
              <a:rPr lang="en-US" sz="2000" b="1" dirty="0" err="1"/>
              <a:t>harga</a:t>
            </a:r>
            <a:r>
              <a:rPr lang="en-US" sz="2000" b="1" dirty="0"/>
              <a:t> </a:t>
            </a:r>
            <a:r>
              <a:rPr lang="en-US" sz="2000" b="1" dirty="0" err="1"/>
              <a:t>barang</a:t>
            </a:r>
            <a:r>
              <a:rPr lang="en-US" sz="2000" b="1" dirty="0"/>
              <a:t> </a:t>
            </a:r>
            <a:r>
              <a:rPr lang="en-US" sz="2000" b="1" dirty="0" smtClean="0"/>
              <a:t>lain </a:t>
            </a:r>
            <a:r>
              <a:rPr lang="en-US" sz="2000" dirty="0">
                <a:sym typeface="Wingdings" pitchFamily="2" charset="2"/>
              </a:rPr>
              <a:t> </a:t>
            </a:r>
            <a:r>
              <a:rPr lang="en-US" sz="2000" dirty="0" err="1">
                <a:solidFill>
                  <a:srgbClr val="0070C0"/>
                </a:solidFill>
                <a:sym typeface="Wingdings" pitchFamily="2" charset="2"/>
              </a:rPr>
              <a:t>Barang</a:t>
            </a:r>
            <a:r>
              <a:rPr lang="en-US" sz="2000" dirty="0">
                <a:solidFill>
                  <a:srgbClr val="0070C0"/>
                </a:solidFill>
                <a:sym typeface="Wingdings" pitchFamily="2" charset="2"/>
              </a:rPr>
              <a:t> </a:t>
            </a:r>
            <a:r>
              <a:rPr lang="en-US" sz="2000" dirty="0" err="1">
                <a:solidFill>
                  <a:srgbClr val="0070C0"/>
                </a:solidFill>
                <a:sym typeface="Wingdings" pitchFamily="2" charset="2"/>
              </a:rPr>
              <a:t>komplimenter</a:t>
            </a:r>
            <a:r>
              <a:rPr lang="en-US" sz="2000" dirty="0">
                <a:sym typeface="Wingdings" pitchFamily="2" charset="2"/>
              </a:rPr>
              <a:t> (</a:t>
            </a:r>
            <a:r>
              <a:rPr lang="en-US" sz="2000" dirty="0" err="1">
                <a:sym typeface="Wingdings" pitchFamily="2" charset="2"/>
              </a:rPr>
              <a:t>saling</a:t>
            </a:r>
            <a:r>
              <a:rPr lang="en-US" sz="2000" dirty="0">
                <a:sym typeface="Wingdings" pitchFamily="2" charset="2"/>
              </a:rPr>
              <a:t> </a:t>
            </a:r>
            <a:r>
              <a:rPr lang="en-US" sz="2000" dirty="0" err="1">
                <a:sym typeface="Wingdings" pitchFamily="2" charset="2"/>
              </a:rPr>
              <a:t>melengkapi</a:t>
            </a:r>
            <a:r>
              <a:rPr lang="en-US" sz="2000" dirty="0">
                <a:sym typeface="Wingdings" pitchFamily="2" charset="2"/>
              </a:rPr>
              <a:t>) </a:t>
            </a:r>
            <a:r>
              <a:rPr lang="en-US" sz="2000" dirty="0" err="1">
                <a:sym typeface="Wingdings" pitchFamily="2" charset="2"/>
              </a:rPr>
              <a:t>contoh</a:t>
            </a:r>
            <a:r>
              <a:rPr lang="en-US" sz="2000" dirty="0">
                <a:sym typeface="Wingdings" pitchFamily="2" charset="2"/>
              </a:rPr>
              <a:t> </a:t>
            </a:r>
            <a:r>
              <a:rPr lang="en-US" sz="2000" dirty="0" err="1">
                <a:sym typeface="Wingdings" pitchFamily="2" charset="2"/>
              </a:rPr>
              <a:t>gula</a:t>
            </a:r>
            <a:r>
              <a:rPr lang="en-US" sz="2000" dirty="0">
                <a:sym typeface="Wingdings" pitchFamily="2" charset="2"/>
              </a:rPr>
              <a:t> </a:t>
            </a:r>
            <a:r>
              <a:rPr lang="en-US" sz="2000" dirty="0" err="1">
                <a:sym typeface="Wingdings" pitchFamily="2" charset="2"/>
              </a:rPr>
              <a:t>dengan</a:t>
            </a:r>
            <a:r>
              <a:rPr lang="en-US" sz="2000" dirty="0">
                <a:sym typeface="Wingdings" pitchFamily="2" charset="2"/>
              </a:rPr>
              <a:t> kopi, </a:t>
            </a:r>
            <a:r>
              <a:rPr lang="en-US" sz="2000" dirty="0" err="1">
                <a:sym typeface="Wingdings" pitchFamily="2" charset="2"/>
              </a:rPr>
              <a:t>jika</a:t>
            </a:r>
            <a:r>
              <a:rPr lang="en-US" sz="2000" dirty="0">
                <a:sym typeface="Wingdings" pitchFamily="2" charset="2"/>
              </a:rPr>
              <a:t> </a:t>
            </a:r>
            <a:r>
              <a:rPr lang="en-US" sz="2000" dirty="0" err="1">
                <a:sym typeface="Wingdings" pitchFamily="2" charset="2"/>
              </a:rPr>
              <a:t>harga</a:t>
            </a:r>
            <a:r>
              <a:rPr lang="en-US" sz="2000" dirty="0">
                <a:sym typeface="Wingdings" pitchFamily="2" charset="2"/>
              </a:rPr>
              <a:t> </a:t>
            </a:r>
            <a:r>
              <a:rPr lang="en-US" sz="2000" dirty="0" err="1">
                <a:sym typeface="Wingdings" pitchFamily="2" charset="2"/>
              </a:rPr>
              <a:t>gula</a:t>
            </a:r>
            <a:r>
              <a:rPr lang="en-US" sz="2000" dirty="0">
                <a:sym typeface="Wingdings" pitchFamily="2" charset="2"/>
              </a:rPr>
              <a:t> </a:t>
            </a:r>
            <a:r>
              <a:rPr lang="en-US" sz="2000" dirty="0" err="1">
                <a:sym typeface="Wingdings" pitchFamily="2" charset="2"/>
              </a:rPr>
              <a:t>naik</a:t>
            </a:r>
            <a:r>
              <a:rPr lang="en-US" sz="2000" dirty="0">
                <a:sym typeface="Wingdings" pitchFamily="2" charset="2"/>
              </a:rPr>
              <a:t> </a:t>
            </a:r>
            <a:r>
              <a:rPr lang="en-US" sz="2000" dirty="0" err="1">
                <a:sym typeface="Wingdings" pitchFamily="2" charset="2"/>
              </a:rPr>
              <a:t>maka</a:t>
            </a:r>
            <a:r>
              <a:rPr lang="en-US" sz="2000" dirty="0">
                <a:sym typeface="Wingdings" pitchFamily="2" charset="2"/>
              </a:rPr>
              <a:t> </a:t>
            </a:r>
            <a:r>
              <a:rPr lang="en-US" sz="2000" dirty="0" err="1">
                <a:sym typeface="Wingdings" pitchFamily="2" charset="2"/>
              </a:rPr>
              <a:t>pembelian</a:t>
            </a:r>
            <a:r>
              <a:rPr lang="en-US" sz="2000" dirty="0">
                <a:sym typeface="Wingdings" pitchFamily="2" charset="2"/>
              </a:rPr>
              <a:t> kopi </a:t>
            </a:r>
            <a:r>
              <a:rPr lang="en-US" sz="2000" dirty="0" err="1">
                <a:sym typeface="Wingdings" pitchFamily="2" charset="2"/>
              </a:rPr>
              <a:t>akan</a:t>
            </a:r>
            <a:r>
              <a:rPr lang="en-US" sz="2000" dirty="0">
                <a:sym typeface="Wingdings" pitchFamily="2" charset="2"/>
              </a:rPr>
              <a:t> </a:t>
            </a:r>
            <a:r>
              <a:rPr lang="en-US" sz="2000" dirty="0" err="1">
                <a:sym typeface="Wingdings" pitchFamily="2" charset="2"/>
              </a:rPr>
              <a:t>menurun</a:t>
            </a:r>
            <a:r>
              <a:rPr lang="en-US" sz="2000" dirty="0">
                <a:sym typeface="Wingdings" pitchFamily="2" charset="2"/>
              </a:rPr>
              <a:t>. </a:t>
            </a:r>
            <a:r>
              <a:rPr lang="en-US" sz="2000" dirty="0" err="1">
                <a:solidFill>
                  <a:srgbClr val="0070C0"/>
                </a:solidFill>
                <a:sym typeface="Wingdings" pitchFamily="2" charset="2"/>
              </a:rPr>
              <a:t>Barang</a:t>
            </a:r>
            <a:r>
              <a:rPr lang="en-US" sz="2000" dirty="0">
                <a:solidFill>
                  <a:srgbClr val="0070C0"/>
                </a:solidFill>
                <a:sym typeface="Wingdings" pitchFamily="2" charset="2"/>
              </a:rPr>
              <a:t> </a:t>
            </a:r>
            <a:r>
              <a:rPr lang="en-US" sz="2000" dirty="0" err="1">
                <a:solidFill>
                  <a:srgbClr val="0070C0"/>
                </a:solidFill>
                <a:sym typeface="Wingdings" pitchFamily="2" charset="2"/>
              </a:rPr>
              <a:t>subsitusi</a:t>
            </a:r>
            <a:r>
              <a:rPr lang="en-US" sz="2000" dirty="0">
                <a:sym typeface="Wingdings" pitchFamily="2" charset="2"/>
              </a:rPr>
              <a:t> (</a:t>
            </a:r>
            <a:r>
              <a:rPr lang="en-US" sz="2000" dirty="0" err="1">
                <a:sym typeface="Wingdings" pitchFamily="2" charset="2"/>
              </a:rPr>
              <a:t>pengganti</a:t>
            </a:r>
            <a:r>
              <a:rPr lang="en-US" sz="2000" dirty="0">
                <a:sym typeface="Wingdings" pitchFamily="2" charset="2"/>
              </a:rPr>
              <a:t>), </a:t>
            </a:r>
            <a:r>
              <a:rPr lang="id-ID" sz="2000" dirty="0">
                <a:sym typeface="Wingdings" pitchFamily="2" charset="2"/>
              </a:rPr>
              <a:t>c</a:t>
            </a:r>
            <a:r>
              <a:rPr lang="en-US" sz="2000" dirty="0" err="1" smtClean="0">
                <a:sym typeface="Wingdings" pitchFamily="2" charset="2"/>
              </a:rPr>
              <a:t>ontoh</a:t>
            </a:r>
            <a:r>
              <a:rPr lang="en-US" sz="2000" dirty="0" smtClean="0">
                <a:sym typeface="Wingdings" pitchFamily="2" charset="2"/>
              </a:rPr>
              <a:t> </a:t>
            </a:r>
            <a:r>
              <a:rPr lang="en-US" sz="2000" dirty="0" err="1">
                <a:sym typeface="Wingdings" pitchFamily="2" charset="2"/>
              </a:rPr>
              <a:t>jeruk</a:t>
            </a:r>
            <a:r>
              <a:rPr lang="en-US" sz="2000" dirty="0">
                <a:sym typeface="Wingdings" pitchFamily="2" charset="2"/>
              </a:rPr>
              <a:t> </a:t>
            </a:r>
            <a:r>
              <a:rPr lang="en-US" sz="2000" dirty="0" err="1">
                <a:sym typeface="Wingdings" pitchFamily="2" charset="2"/>
              </a:rPr>
              <a:t>dengan</a:t>
            </a:r>
            <a:r>
              <a:rPr lang="en-US" sz="2000" dirty="0">
                <a:sym typeface="Wingdings" pitchFamily="2" charset="2"/>
              </a:rPr>
              <a:t> </a:t>
            </a:r>
            <a:r>
              <a:rPr lang="en-US" sz="2000" dirty="0" err="1">
                <a:sym typeface="Wingdings" pitchFamily="2" charset="2"/>
              </a:rPr>
              <a:t>mangga</a:t>
            </a:r>
            <a:r>
              <a:rPr lang="en-US" sz="2000" dirty="0">
                <a:sym typeface="Wingdings" pitchFamily="2" charset="2"/>
              </a:rPr>
              <a:t>, </a:t>
            </a:r>
            <a:r>
              <a:rPr lang="en-US" sz="2000" dirty="0" err="1">
                <a:sym typeface="Wingdings" pitchFamily="2" charset="2"/>
              </a:rPr>
              <a:t>jika</a:t>
            </a:r>
            <a:r>
              <a:rPr lang="en-US" sz="2000" dirty="0">
                <a:sym typeface="Wingdings" pitchFamily="2" charset="2"/>
              </a:rPr>
              <a:t> </a:t>
            </a:r>
            <a:r>
              <a:rPr lang="en-US" sz="2000" dirty="0" err="1">
                <a:sym typeface="Wingdings" pitchFamily="2" charset="2"/>
              </a:rPr>
              <a:t>harga</a:t>
            </a:r>
            <a:r>
              <a:rPr lang="en-US" sz="2000" dirty="0">
                <a:sym typeface="Wingdings" pitchFamily="2" charset="2"/>
              </a:rPr>
              <a:t> </a:t>
            </a:r>
            <a:r>
              <a:rPr lang="en-US" sz="2000" dirty="0" err="1">
                <a:sym typeface="Wingdings" pitchFamily="2" charset="2"/>
              </a:rPr>
              <a:t>jeruk</a:t>
            </a:r>
            <a:r>
              <a:rPr lang="en-US" sz="2000" dirty="0">
                <a:sym typeface="Wingdings" pitchFamily="2" charset="2"/>
              </a:rPr>
              <a:t> </a:t>
            </a:r>
            <a:r>
              <a:rPr lang="en-US" sz="2000" dirty="0" err="1">
                <a:sym typeface="Wingdings" pitchFamily="2" charset="2"/>
              </a:rPr>
              <a:t>naik</a:t>
            </a:r>
            <a:r>
              <a:rPr lang="en-US" sz="2000" dirty="0">
                <a:sym typeface="Wingdings" pitchFamily="2" charset="2"/>
              </a:rPr>
              <a:t>, </a:t>
            </a:r>
            <a:r>
              <a:rPr lang="en-US" sz="2000" dirty="0" err="1">
                <a:sym typeface="Wingdings" pitchFamily="2" charset="2"/>
              </a:rPr>
              <a:t>maka</a:t>
            </a:r>
            <a:r>
              <a:rPr lang="en-US" sz="2000" dirty="0">
                <a:sym typeface="Wingdings" pitchFamily="2" charset="2"/>
              </a:rPr>
              <a:t> </a:t>
            </a:r>
            <a:r>
              <a:rPr lang="en-US" sz="2000" dirty="0" err="1">
                <a:sym typeface="Wingdings" pitchFamily="2" charset="2"/>
              </a:rPr>
              <a:t>pembeli</a:t>
            </a:r>
            <a:r>
              <a:rPr lang="en-US" sz="2000" dirty="0">
                <a:sym typeface="Wingdings" pitchFamily="2" charset="2"/>
              </a:rPr>
              <a:t> </a:t>
            </a:r>
            <a:r>
              <a:rPr lang="en-US" sz="2000" dirty="0" err="1">
                <a:sym typeface="Wingdings" pitchFamily="2" charset="2"/>
              </a:rPr>
              <a:t>akan</a:t>
            </a:r>
            <a:r>
              <a:rPr lang="en-US" sz="2000" dirty="0">
                <a:sym typeface="Wingdings" pitchFamily="2" charset="2"/>
              </a:rPr>
              <a:t> </a:t>
            </a:r>
            <a:r>
              <a:rPr lang="en-US" sz="2000" dirty="0" err="1">
                <a:sym typeface="Wingdings" pitchFamily="2" charset="2"/>
              </a:rPr>
              <a:t>mengalihkan</a:t>
            </a:r>
            <a:r>
              <a:rPr lang="en-US" sz="2000" dirty="0">
                <a:sym typeface="Wingdings" pitchFamily="2" charset="2"/>
              </a:rPr>
              <a:t> </a:t>
            </a:r>
            <a:r>
              <a:rPr lang="en-US" sz="2000" dirty="0" err="1">
                <a:sym typeface="Wingdings" pitchFamily="2" charset="2"/>
              </a:rPr>
              <a:t>kepembelian</a:t>
            </a:r>
            <a:r>
              <a:rPr lang="en-US" sz="2000" dirty="0">
                <a:sym typeface="Wingdings" pitchFamily="2" charset="2"/>
              </a:rPr>
              <a:t> </a:t>
            </a:r>
            <a:r>
              <a:rPr lang="en-US" sz="2000" dirty="0" err="1">
                <a:sym typeface="Wingdings" pitchFamily="2" charset="2"/>
              </a:rPr>
              <a:t>mangga</a:t>
            </a:r>
            <a:r>
              <a:rPr lang="en-US" sz="2000" dirty="0">
                <a:sym typeface="Wingdings" pitchFamily="2" charset="2"/>
              </a:rPr>
              <a:t>, yang </a:t>
            </a:r>
            <a:r>
              <a:rPr lang="en-US" sz="2000" dirty="0" err="1">
                <a:sym typeface="Wingdings" pitchFamily="2" charset="2"/>
              </a:rPr>
              <a:t>mengakibatkan</a:t>
            </a:r>
            <a:r>
              <a:rPr lang="en-US" sz="2000" dirty="0">
                <a:sym typeface="Wingdings" pitchFamily="2" charset="2"/>
              </a:rPr>
              <a:t> </a:t>
            </a:r>
            <a:r>
              <a:rPr lang="en-US" sz="2000" dirty="0" err="1">
                <a:sym typeface="Wingdings" pitchFamily="2" charset="2"/>
              </a:rPr>
              <a:t>jumlah</a:t>
            </a:r>
            <a:r>
              <a:rPr lang="en-US" sz="2000" dirty="0">
                <a:sym typeface="Wingdings" pitchFamily="2" charset="2"/>
              </a:rPr>
              <a:t> </a:t>
            </a:r>
            <a:r>
              <a:rPr lang="en-US" sz="2000" dirty="0" err="1">
                <a:sym typeface="Wingdings" pitchFamily="2" charset="2"/>
              </a:rPr>
              <a:t>jeruk</a:t>
            </a:r>
            <a:r>
              <a:rPr lang="en-US" sz="2000" dirty="0">
                <a:sym typeface="Wingdings" pitchFamily="2" charset="2"/>
              </a:rPr>
              <a:t> yang </a:t>
            </a:r>
            <a:r>
              <a:rPr lang="en-US" sz="2000" dirty="0" err="1">
                <a:sym typeface="Wingdings" pitchFamily="2" charset="2"/>
              </a:rPr>
              <a:t>diminta</a:t>
            </a:r>
            <a:r>
              <a:rPr lang="en-US" sz="2000" dirty="0">
                <a:sym typeface="Wingdings" pitchFamily="2" charset="2"/>
              </a:rPr>
              <a:t> </a:t>
            </a:r>
            <a:r>
              <a:rPr lang="en-US" sz="2000" dirty="0" err="1">
                <a:sym typeface="Wingdings" pitchFamily="2" charset="2"/>
              </a:rPr>
              <a:t>turun</a:t>
            </a:r>
            <a:r>
              <a:rPr lang="en-US" sz="2000" dirty="0">
                <a:sym typeface="Wingdings" pitchFamily="2" charset="2"/>
              </a:rPr>
              <a:t> </a:t>
            </a:r>
            <a:r>
              <a:rPr lang="en-US" sz="2000" dirty="0" err="1">
                <a:sym typeface="Wingdings" pitchFamily="2" charset="2"/>
              </a:rPr>
              <a:t>dan</a:t>
            </a:r>
            <a:r>
              <a:rPr lang="en-US" sz="2000" dirty="0">
                <a:sym typeface="Wingdings" pitchFamily="2" charset="2"/>
              </a:rPr>
              <a:t> </a:t>
            </a:r>
            <a:r>
              <a:rPr lang="en-US" sz="2000" dirty="0" err="1">
                <a:sym typeface="Wingdings" pitchFamily="2" charset="2"/>
              </a:rPr>
              <a:t>beralih</a:t>
            </a:r>
            <a:r>
              <a:rPr lang="en-US" sz="2000" dirty="0">
                <a:sym typeface="Wingdings" pitchFamily="2" charset="2"/>
              </a:rPr>
              <a:t> </a:t>
            </a:r>
            <a:r>
              <a:rPr lang="en-US" sz="2000" dirty="0" err="1">
                <a:sym typeface="Wingdings" pitchFamily="2" charset="2"/>
              </a:rPr>
              <a:t>ke</a:t>
            </a:r>
            <a:r>
              <a:rPr lang="en-US" sz="2000" dirty="0">
                <a:sym typeface="Wingdings" pitchFamily="2" charset="2"/>
              </a:rPr>
              <a:t> </a:t>
            </a:r>
            <a:r>
              <a:rPr lang="en-US" sz="2000" dirty="0" err="1">
                <a:sym typeface="Wingdings" pitchFamily="2" charset="2"/>
              </a:rPr>
              <a:t>mangga</a:t>
            </a:r>
            <a:r>
              <a:rPr lang="en-US" sz="2000" dirty="0">
                <a:sym typeface="Wingdings" pitchFamily="2" charset="2"/>
              </a:rPr>
              <a:t>. </a:t>
            </a:r>
            <a:endParaRPr lang="id-ID" sz="2000" dirty="0" smtClean="0">
              <a:sym typeface="Wingdings" pitchFamily="2" charset="2"/>
            </a:endParaRPr>
          </a:p>
          <a:p>
            <a:pPr eaLnBrk="1" hangingPunct="1">
              <a:spcBef>
                <a:spcPct val="50000"/>
              </a:spcBef>
            </a:pPr>
            <a:r>
              <a:rPr lang="id-ID" sz="2000" b="1" dirty="0" smtClean="0">
                <a:sym typeface="Wingdings" pitchFamily="2" charset="2"/>
              </a:rPr>
              <a:t>3. </a:t>
            </a:r>
            <a:r>
              <a:rPr lang="en-US" sz="2000" b="1" dirty="0" err="1" smtClean="0"/>
              <a:t>Perubahan</a:t>
            </a:r>
            <a:r>
              <a:rPr lang="en-US" sz="2000" b="1" dirty="0" smtClean="0"/>
              <a:t> </a:t>
            </a:r>
            <a:r>
              <a:rPr lang="en-US" sz="2000" b="1" dirty="0" err="1"/>
              <a:t>selera</a:t>
            </a:r>
            <a:r>
              <a:rPr lang="en-US" sz="2000" b="1" dirty="0"/>
              <a:t> </a:t>
            </a:r>
            <a:r>
              <a:rPr lang="en-US" sz="2000" dirty="0">
                <a:sym typeface="Wingdings" pitchFamily="2" charset="2"/>
              </a:rPr>
              <a:t> </a:t>
            </a:r>
            <a:r>
              <a:rPr lang="en-US" sz="2000" dirty="0" err="1">
                <a:sym typeface="Wingdings" pitchFamily="2" charset="2"/>
              </a:rPr>
              <a:t>Selera</a:t>
            </a:r>
            <a:r>
              <a:rPr lang="en-US" sz="2000" dirty="0">
                <a:sym typeface="Wingdings" pitchFamily="2" charset="2"/>
              </a:rPr>
              <a:t> </a:t>
            </a:r>
            <a:r>
              <a:rPr lang="en-US" sz="2000" dirty="0" err="1">
                <a:sym typeface="Wingdings" pitchFamily="2" charset="2"/>
              </a:rPr>
              <a:t>masyarakat</a:t>
            </a:r>
            <a:r>
              <a:rPr lang="en-US" sz="2000" dirty="0">
                <a:sym typeface="Wingdings" pitchFamily="2" charset="2"/>
              </a:rPr>
              <a:t> </a:t>
            </a:r>
            <a:r>
              <a:rPr lang="en-US" sz="2000" dirty="0" err="1">
                <a:sym typeface="Wingdings" pitchFamily="2" charset="2"/>
              </a:rPr>
              <a:t>berubah</a:t>
            </a:r>
            <a:r>
              <a:rPr lang="en-US" sz="2000" dirty="0">
                <a:sym typeface="Wingdings" pitchFamily="2" charset="2"/>
              </a:rPr>
              <a:t>, </a:t>
            </a:r>
            <a:r>
              <a:rPr lang="en-US" sz="2000" dirty="0" err="1">
                <a:sym typeface="Wingdings" pitchFamily="2" charset="2"/>
              </a:rPr>
              <a:t>tadinya</a:t>
            </a:r>
            <a:r>
              <a:rPr lang="en-US" sz="2000" dirty="0">
                <a:sym typeface="Wingdings" pitchFamily="2" charset="2"/>
              </a:rPr>
              <a:t> </a:t>
            </a:r>
            <a:r>
              <a:rPr lang="en-US" sz="2000" dirty="0" err="1">
                <a:sym typeface="Wingdings" pitchFamily="2" charset="2"/>
              </a:rPr>
              <a:t>minum</a:t>
            </a:r>
            <a:r>
              <a:rPr lang="en-US" sz="2000" dirty="0">
                <a:sym typeface="Wingdings" pitchFamily="2" charset="2"/>
              </a:rPr>
              <a:t> kopi, </a:t>
            </a:r>
            <a:r>
              <a:rPr lang="en-US" sz="2000" dirty="0" err="1">
                <a:sym typeface="Wingdings" pitchFamily="2" charset="2"/>
              </a:rPr>
              <a:t>beralih</a:t>
            </a:r>
            <a:r>
              <a:rPr lang="en-US" sz="2000" dirty="0">
                <a:sym typeface="Wingdings" pitchFamily="2" charset="2"/>
              </a:rPr>
              <a:t> </a:t>
            </a:r>
            <a:r>
              <a:rPr lang="en-US" sz="2000" dirty="0" err="1">
                <a:sym typeface="Wingdings" pitchFamily="2" charset="2"/>
              </a:rPr>
              <a:t>ke</a:t>
            </a:r>
            <a:r>
              <a:rPr lang="en-US" sz="2000" dirty="0">
                <a:sym typeface="Wingdings" pitchFamily="2" charset="2"/>
              </a:rPr>
              <a:t> </a:t>
            </a:r>
            <a:r>
              <a:rPr lang="en-US" sz="2000" dirty="0" err="1">
                <a:sym typeface="Wingdings" pitchFamily="2" charset="2"/>
              </a:rPr>
              <a:t>minum</a:t>
            </a:r>
            <a:r>
              <a:rPr lang="en-US" sz="2000" dirty="0">
                <a:sym typeface="Wingdings" pitchFamily="2" charset="2"/>
              </a:rPr>
              <a:t> </a:t>
            </a:r>
            <a:r>
              <a:rPr lang="en-US" sz="2000" dirty="0" err="1">
                <a:sym typeface="Wingdings" pitchFamily="2" charset="2"/>
              </a:rPr>
              <a:t>teh</a:t>
            </a:r>
            <a:r>
              <a:rPr lang="en-US" sz="2000" dirty="0">
                <a:sym typeface="Wingdings" pitchFamily="2" charset="2"/>
              </a:rPr>
              <a:t>, </a:t>
            </a:r>
            <a:r>
              <a:rPr lang="en-US" sz="2000" dirty="0" err="1">
                <a:sym typeface="Wingdings" pitchFamily="2" charset="2"/>
              </a:rPr>
              <a:t>maka</a:t>
            </a:r>
            <a:r>
              <a:rPr lang="en-US" sz="2000" dirty="0">
                <a:sym typeface="Wingdings" pitchFamily="2" charset="2"/>
              </a:rPr>
              <a:t> </a:t>
            </a:r>
            <a:r>
              <a:rPr lang="en-US" sz="2000" dirty="0" err="1">
                <a:sym typeface="Wingdings" pitchFamily="2" charset="2"/>
              </a:rPr>
              <a:t>kurva</a:t>
            </a:r>
            <a:r>
              <a:rPr lang="en-US" sz="2000" dirty="0">
                <a:sym typeface="Wingdings" pitchFamily="2" charset="2"/>
              </a:rPr>
              <a:t> </a:t>
            </a:r>
            <a:r>
              <a:rPr lang="en-US" sz="2000" dirty="0" err="1">
                <a:sym typeface="Wingdings" pitchFamily="2" charset="2"/>
              </a:rPr>
              <a:t>permintaan</a:t>
            </a:r>
            <a:r>
              <a:rPr lang="en-US" sz="2000" dirty="0">
                <a:sym typeface="Wingdings" pitchFamily="2" charset="2"/>
              </a:rPr>
              <a:t> </a:t>
            </a:r>
            <a:r>
              <a:rPr lang="en-US" sz="2000" dirty="0" err="1">
                <a:sym typeface="Wingdings" pitchFamily="2" charset="2"/>
              </a:rPr>
              <a:t>teh</a:t>
            </a:r>
            <a:r>
              <a:rPr lang="en-US" sz="2000" dirty="0">
                <a:sym typeface="Wingdings" pitchFamily="2" charset="2"/>
              </a:rPr>
              <a:t> </a:t>
            </a:r>
            <a:r>
              <a:rPr lang="en-US" sz="2000" dirty="0" err="1">
                <a:sym typeface="Wingdings" pitchFamily="2" charset="2"/>
              </a:rPr>
              <a:t>bergeser</a:t>
            </a:r>
            <a:r>
              <a:rPr lang="en-US" sz="2000" dirty="0">
                <a:sym typeface="Wingdings" pitchFamily="2" charset="2"/>
              </a:rPr>
              <a:t> </a:t>
            </a:r>
            <a:r>
              <a:rPr lang="en-US" sz="2000" dirty="0" err="1">
                <a:sym typeface="Wingdings" pitchFamily="2" charset="2"/>
              </a:rPr>
              <a:t>naik</a:t>
            </a:r>
            <a:r>
              <a:rPr lang="en-US" sz="2000" dirty="0">
                <a:sym typeface="Wingdings" pitchFamily="2" charset="2"/>
              </a:rPr>
              <a:t> </a:t>
            </a:r>
            <a:r>
              <a:rPr lang="en-US" sz="2000" dirty="0" err="1" smtClean="0">
                <a:sym typeface="Wingdings" pitchFamily="2" charset="2"/>
              </a:rPr>
              <a:t>ke</a:t>
            </a:r>
            <a:r>
              <a:rPr lang="id-ID" sz="2000" dirty="0" smtClean="0">
                <a:sym typeface="Wingdings" pitchFamily="2" charset="2"/>
              </a:rPr>
              <a:t> </a:t>
            </a:r>
            <a:r>
              <a:rPr lang="en-US" sz="2000" dirty="0" err="1" smtClean="0">
                <a:sym typeface="Wingdings" pitchFamily="2" charset="2"/>
              </a:rPr>
              <a:t>atas</a:t>
            </a:r>
            <a:r>
              <a:rPr lang="en-US" sz="2000" dirty="0" smtClean="0">
                <a:sym typeface="Wingdings" pitchFamily="2" charset="2"/>
              </a:rPr>
              <a:t> </a:t>
            </a:r>
            <a:r>
              <a:rPr lang="en-US" sz="2000" dirty="0" err="1">
                <a:sym typeface="Wingdings" pitchFamily="2" charset="2"/>
              </a:rPr>
              <a:t>dan</a:t>
            </a:r>
            <a:r>
              <a:rPr lang="en-US" sz="2000" dirty="0">
                <a:sym typeface="Wingdings" pitchFamily="2" charset="2"/>
              </a:rPr>
              <a:t> </a:t>
            </a:r>
            <a:r>
              <a:rPr lang="en-US" sz="2000" dirty="0" err="1">
                <a:sym typeface="Wingdings" pitchFamily="2" charset="2"/>
              </a:rPr>
              <a:t>akibatnya</a:t>
            </a:r>
            <a:r>
              <a:rPr lang="en-US" sz="2000" dirty="0">
                <a:sym typeface="Wingdings" pitchFamily="2" charset="2"/>
              </a:rPr>
              <a:t> </a:t>
            </a:r>
            <a:r>
              <a:rPr lang="en-US" sz="2000" dirty="0" err="1">
                <a:sym typeface="Wingdings" pitchFamily="2" charset="2"/>
              </a:rPr>
              <a:t>harga</a:t>
            </a:r>
            <a:r>
              <a:rPr lang="en-US" sz="2000" dirty="0">
                <a:sym typeface="Wingdings" pitchFamily="2" charset="2"/>
              </a:rPr>
              <a:t> </a:t>
            </a:r>
            <a:r>
              <a:rPr lang="en-US" sz="2000" dirty="0" err="1">
                <a:sym typeface="Wingdings" pitchFamily="2" charset="2"/>
              </a:rPr>
              <a:t>teh</a:t>
            </a:r>
            <a:r>
              <a:rPr lang="en-US" sz="2000" dirty="0">
                <a:sym typeface="Wingdings" pitchFamily="2" charset="2"/>
              </a:rPr>
              <a:t> </a:t>
            </a:r>
            <a:r>
              <a:rPr lang="en-US" sz="2000" dirty="0" err="1">
                <a:sym typeface="Wingdings" pitchFamily="2" charset="2"/>
              </a:rPr>
              <a:t>menjadi</a:t>
            </a:r>
            <a:r>
              <a:rPr lang="en-US" sz="2000" dirty="0">
                <a:sym typeface="Wingdings" pitchFamily="2" charset="2"/>
              </a:rPr>
              <a:t> </a:t>
            </a:r>
            <a:r>
              <a:rPr lang="en-US" sz="2000" dirty="0" err="1">
                <a:sym typeface="Wingdings" pitchFamily="2" charset="2"/>
              </a:rPr>
              <a:t>naik</a:t>
            </a:r>
            <a:r>
              <a:rPr lang="en-US" sz="2000" dirty="0">
                <a:sym typeface="Wingdings" pitchFamily="2" charset="2"/>
              </a:rPr>
              <a:t>, </a:t>
            </a:r>
            <a:r>
              <a:rPr lang="en-US" sz="2000" dirty="0" err="1">
                <a:sym typeface="Wingdings" pitchFamily="2" charset="2"/>
              </a:rPr>
              <a:t>sedangkan</a:t>
            </a:r>
            <a:r>
              <a:rPr lang="en-US" sz="2000" dirty="0">
                <a:sym typeface="Wingdings" pitchFamily="2" charset="2"/>
              </a:rPr>
              <a:t> </a:t>
            </a:r>
            <a:r>
              <a:rPr lang="en-US" sz="2000" dirty="0" err="1">
                <a:sym typeface="Wingdings" pitchFamily="2" charset="2"/>
              </a:rPr>
              <a:t>permintaan</a:t>
            </a:r>
            <a:r>
              <a:rPr lang="en-US" sz="2000" dirty="0">
                <a:sym typeface="Wingdings" pitchFamily="2" charset="2"/>
              </a:rPr>
              <a:t> kopi </a:t>
            </a:r>
            <a:r>
              <a:rPr lang="en-US" sz="2000" dirty="0" err="1">
                <a:sym typeface="Wingdings" pitchFamily="2" charset="2"/>
              </a:rPr>
              <a:t>menjadi</a:t>
            </a:r>
            <a:r>
              <a:rPr lang="en-US" sz="2000" dirty="0">
                <a:sym typeface="Wingdings" pitchFamily="2" charset="2"/>
              </a:rPr>
              <a:t> </a:t>
            </a:r>
            <a:r>
              <a:rPr lang="en-US" sz="2000" dirty="0" err="1">
                <a:sym typeface="Wingdings" pitchFamily="2" charset="2"/>
              </a:rPr>
              <a:t>berkurang</a:t>
            </a:r>
            <a:r>
              <a:rPr lang="en-US" sz="2000" dirty="0">
                <a:sym typeface="Wingdings" pitchFamily="2" charset="2"/>
              </a:rPr>
              <a:t>, </a:t>
            </a:r>
            <a:r>
              <a:rPr lang="en-US" sz="2000" dirty="0" err="1">
                <a:sym typeface="Wingdings" pitchFamily="2" charset="2"/>
              </a:rPr>
              <a:t>akibatnya</a:t>
            </a:r>
            <a:r>
              <a:rPr lang="en-US" sz="2000" dirty="0">
                <a:sym typeface="Wingdings" pitchFamily="2" charset="2"/>
              </a:rPr>
              <a:t> </a:t>
            </a:r>
            <a:r>
              <a:rPr lang="en-US" sz="2000" dirty="0" err="1">
                <a:sym typeface="Wingdings" pitchFamily="2" charset="2"/>
              </a:rPr>
              <a:t>harga</a:t>
            </a:r>
            <a:r>
              <a:rPr lang="en-US" sz="2000" dirty="0">
                <a:sym typeface="Wingdings" pitchFamily="2" charset="2"/>
              </a:rPr>
              <a:t> kopi </a:t>
            </a:r>
            <a:r>
              <a:rPr lang="en-US" sz="2000" dirty="0" err="1">
                <a:sym typeface="Wingdings" pitchFamily="2" charset="2"/>
              </a:rPr>
              <a:t>menjadi</a:t>
            </a:r>
            <a:r>
              <a:rPr lang="en-US" sz="2000" dirty="0">
                <a:sym typeface="Wingdings" pitchFamily="2" charset="2"/>
              </a:rPr>
              <a:t> </a:t>
            </a:r>
            <a:r>
              <a:rPr lang="en-US" sz="2000" dirty="0" err="1">
                <a:sym typeface="Wingdings" pitchFamily="2" charset="2"/>
              </a:rPr>
              <a:t>turun</a:t>
            </a:r>
            <a:r>
              <a:rPr lang="en-US" sz="2000" dirty="0">
                <a:sym typeface="Wingdings" pitchFamily="2" charset="2"/>
              </a:rPr>
              <a:t>.</a:t>
            </a:r>
            <a:endParaRPr lang="en-GB" sz="2000" dirty="0"/>
          </a:p>
        </p:txBody>
      </p:sp>
      <p:sp>
        <p:nvSpPr>
          <p:cNvPr id="3"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31855602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518915954"/>
              </p:ext>
            </p:extLst>
          </p:nvPr>
        </p:nvGraphicFramePr>
        <p:xfrm>
          <a:off x="99814" y="2348880"/>
          <a:ext cx="5048250" cy="4392613"/>
        </p:xfrm>
        <a:graphic>
          <a:graphicData uri="http://schemas.openxmlformats.org/presentationml/2006/ole">
            <mc:AlternateContent xmlns:mc="http://schemas.openxmlformats.org/markup-compatibility/2006">
              <mc:Choice xmlns:v="urn:schemas-microsoft-com:vml" Requires="v">
                <p:oleObj spid="_x0000_s4192" name="Document" r:id="rId3" imgW="5828028" imgH="7905589" progId="Word.Document.8">
                  <p:embed/>
                </p:oleObj>
              </mc:Choice>
              <mc:Fallback>
                <p:oleObj name="Document" r:id="rId3" imgW="5828028" imgH="7905589" progId="Word.Document.8">
                  <p:embed/>
                  <p:pic>
                    <p:nvPicPr>
                      <p:cNvPr id="0" name="Object 5"/>
                      <p:cNvPicPr>
                        <a:picLocks noChangeAspect="1" noChangeArrowheads="1"/>
                      </p:cNvPicPr>
                      <p:nvPr/>
                    </p:nvPicPr>
                    <p:blipFill>
                      <a:blip r:embed="rId4"/>
                      <a:srcRect/>
                      <a:stretch>
                        <a:fillRect/>
                      </a:stretch>
                    </p:blipFill>
                    <p:spPr bwMode="auto">
                      <a:xfrm>
                        <a:off x="99814" y="2348880"/>
                        <a:ext cx="5048250" cy="4392613"/>
                      </a:xfrm>
                      <a:prstGeom prst="rect">
                        <a:avLst/>
                      </a:prstGeom>
                      <a:noFill/>
                      <a:ln>
                        <a:noFill/>
                      </a:ln>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008586407"/>
              </p:ext>
            </p:extLst>
          </p:nvPr>
        </p:nvGraphicFramePr>
        <p:xfrm>
          <a:off x="4355976" y="432048"/>
          <a:ext cx="4752528" cy="4581128"/>
        </p:xfrm>
        <a:graphic>
          <a:graphicData uri="http://schemas.openxmlformats.org/presentationml/2006/ole">
            <mc:AlternateContent xmlns:mc="http://schemas.openxmlformats.org/markup-compatibility/2006">
              <mc:Choice xmlns:v="urn:schemas-microsoft-com:vml" Requires="v">
                <p:oleObj spid="_x0000_s4193" name="Document" r:id="rId5" imgW="5828028" imgH="7902343" progId="Word.Document.8">
                  <p:embed/>
                </p:oleObj>
              </mc:Choice>
              <mc:Fallback>
                <p:oleObj name="Document" r:id="rId5" imgW="5828028" imgH="7902343" progId="Word.Document.8">
                  <p:embed/>
                  <p:pic>
                    <p:nvPicPr>
                      <p:cNvPr id="0" name="Object 2"/>
                      <p:cNvPicPr>
                        <a:picLocks noChangeAspect="1" noChangeArrowheads="1"/>
                      </p:cNvPicPr>
                      <p:nvPr/>
                    </p:nvPicPr>
                    <p:blipFill>
                      <a:blip r:embed="rId6"/>
                      <a:srcRect/>
                      <a:stretch>
                        <a:fillRect/>
                      </a:stretch>
                    </p:blipFill>
                    <p:spPr bwMode="auto">
                      <a:xfrm>
                        <a:off x="4355976" y="432048"/>
                        <a:ext cx="4752528" cy="4581128"/>
                      </a:xfrm>
                      <a:prstGeom prst="rect">
                        <a:avLst/>
                      </a:prstGeom>
                      <a:noFill/>
                      <a:ln>
                        <a:noFill/>
                      </a:ln>
                      <a:effectLst/>
                    </p:spPr>
                  </p:pic>
                </p:oleObj>
              </mc:Fallback>
            </mc:AlternateContent>
          </a:graphicData>
        </a:graphic>
      </p:graphicFrame>
      <p:sp>
        <p:nvSpPr>
          <p:cNvPr id="4" name="Rectangle 3"/>
          <p:cNvSpPr/>
          <p:nvPr/>
        </p:nvSpPr>
        <p:spPr>
          <a:xfrm>
            <a:off x="323528" y="1052736"/>
            <a:ext cx="3775649" cy="769441"/>
          </a:xfrm>
          <a:prstGeom prst="rect">
            <a:avLst/>
          </a:prstGeom>
          <a:ln>
            <a:solidFill>
              <a:srgbClr val="FF0000"/>
            </a:solidFill>
          </a:ln>
        </p:spPr>
        <p:txBody>
          <a:bodyPr wrap="none">
            <a:spAutoFit/>
          </a:bodyPr>
          <a:lstStyle/>
          <a:p>
            <a:r>
              <a:rPr lang="en-US" sz="2200" b="1" dirty="0" err="1"/>
              <a:t>Perubahan</a:t>
            </a:r>
            <a:r>
              <a:rPr lang="en-US" sz="2200" b="1" dirty="0"/>
              <a:t> </a:t>
            </a:r>
            <a:r>
              <a:rPr lang="id-ID" sz="2200" b="1" dirty="0" err="1" smtClean="0"/>
              <a:t>H</a:t>
            </a:r>
            <a:r>
              <a:rPr lang="en-US" sz="2200" b="1" dirty="0" err="1" smtClean="0"/>
              <a:t>arga</a:t>
            </a:r>
            <a:r>
              <a:rPr lang="en-US" sz="2200" b="1" dirty="0" smtClean="0"/>
              <a:t> </a:t>
            </a:r>
            <a:r>
              <a:rPr lang="id-ID" sz="2200" b="1" dirty="0" smtClean="0"/>
              <a:t>B</a:t>
            </a:r>
            <a:r>
              <a:rPr lang="en-US" sz="2200" b="1" dirty="0" err="1" smtClean="0"/>
              <a:t>arang</a:t>
            </a:r>
            <a:r>
              <a:rPr lang="en-US" sz="2200" b="1" dirty="0" smtClean="0"/>
              <a:t> </a:t>
            </a:r>
            <a:endParaRPr lang="id-ID" sz="2200" b="1" dirty="0" smtClean="0"/>
          </a:p>
          <a:p>
            <a:r>
              <a:rPr lang="id-ID" sz="2200" dirty="0" smtClean="0">
                <a:sym typeface="Wingdings" pitchFamily="2" charset="2"/>
              </a:rPr>
              <a:t>C</a:t>
            </a:r>
            <a:r>
              <a:rPr lang="en-US" sz="2200" dirty="0" err="1" smtClean="0">
                <a:sym typeface="Wingdings" pitchFamily="2" charset="2"/>
              </a:rPr>
              <a:t>ontoh</a:t>
            </a:r>
            <a:r>
              <a:rPr lang="en-US" sz="2200" dirty="0" smtClean="0">
                <a:sym typeface="Wingdings" pitchFamily="2" charset="2"/>
              </a:rPr>
              <a:t> </a:t>
            </a:r>
            <a:r>
              <a:rPr lang="en-US" sz="2200" dirty="0" err="1">
                <a:sym typeface="Wingdings" pitchFamily="2" charset="2"/>
              </a:rPr>
              <a:t>jeruk</a:t>
            </a:r>
            <a:r>
              <a:rPr lang="en-US" sz="2200" dirty="0">
                <a:sym typeface="Wingdings" pitchFamily="2" charset="2"/>
              </a:rPr>
              <a:t> </a:t>
            </a:r>
            <a:r>
              <a:rPr lang="en-US" sz="2200" dirty="0" err="1">
                <a:sym typeface="Wingdings" pitchFamily="2" charset="2"/>
              </a:rPr>
              <a:t>dengan</a:t>
            </a:r>
            <a:r>
              <a:rPr lang="en-US" sz="2200" dirty="0">
                <a:sym typeface="Wingdings" pitchFamily="2" charset="2"/>
              </a:rPr>
              <a:t> </a:t>
            </a:r>
            <a:r>
              <a:rPr lang="en-US" sz="2200" dirty="0" err="1">
                <a:sym typeface="Wingdings" pitchFamily="2" charset="2"/>
              </a:rPr>
              <a:t>mangga</a:t>
            </a:r>
            <a:endParaRPr lang="id-ID" sz="2200" dirty="0"/>
          </a:p>
        </p:txBody>
      </p:sp>
      <p:sp>
        <p:nvSpPr>
          <p:cNvPr id="5" name="Down Arrow 4"/>
          <p:cNvSpPr/>
          <p:nvPr/>
        </p:nvSpPr>
        <p:spPr>
          <a:xfrm>
            <a:off x="1733671" y="2059107"/>
            <a:ext cx="318049" cy="50579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5436096" y="5445224"/>
            <a:ext cx="3184141" cy="769441"/>
          </a:xfrm>
          <a:prstGeom prst="rect">
            <a:avLst/>
          </a:prstGeom>
          <a:ln>
            <a:solidFill>
              <a:srgbClr val="FF0000"/>
            </a:solidFill>
          </a:ln>
        </p:spPr>
        <p:txBody>
          <a:bodyPr wrap="none">
            <a:spAutoFit/>
          </a:bodyPr>
          <a:lstStyle/>
          <a:p>
            <a:r>
              <a:rPr lang="en-US" sz="2200" b="1" dirty="0" err="1"/>
              <a:t>Perubahan</a:t>
            </a:r>
            <a:r>
              <a:rPr lang="en-US" sz="2200" b="1" dirty="0"/>
              <a:t> </a:t>
            </a:r>
            <a:r>
              <a:rPr lang="en-US" sz="2200" b="1" dirty="0" err="1" smtClean="0"/>
              <a:t>selera</a:t>
            </a:r>
            <a:endParaRPr lang="id-ID" sz="2200" b="1" dirty="0" smtClean="0"/>
          </a:p>
          <a:p>
            <a:r>
              <a:rPr lang="id-ID" sz="2200" dirty="0" smtClean="0"/>
              <a:t>Contoh </a:t>
            </a:r>
            <a:r>
              <a:rPr lang="en-US" sz="2200" dirty="0">
                <a:sym typeface="Wingdings" pitchFamily="2" charset="2"/>
              </a:rPr>
              <a:t> </a:t>
            </a:r>
            <a:r>
              <a:rPr lang="en-US" sz="2200" dirty="0" smtClean="0">
                <a:sym typeface="Wingdings" pitchFamily="2" charset="2"/>
              </a:rPr>
              <a:t>kopi</a:t>
            </a:r>
            <a:r>
              <a:rPr lang="id-ID" sz="2200" dirty="0" smtClean="0">
                <a:sym typeface="Wingdings" pitchFamily="2" charset="2"/>
              </a:rPr>
              <a:t> dengan </a:t>
            </a:r>
            <a:r>
              <a:rPr lang="en-US" sz="2200" dirty="0" err="1" smtClean="0">
                <a:sym typeface="Wingdings" pitchFamily="2" charset="2"/>
              </a:rPr>
              <a:t>teh</a:t>
            </a:r>
            <a:endParaRPr lang="id-ID" sz="2200" dirty="0"/>
          </a:p>
        </p:txBody>
      </p:sp>
      <p:sp>
        <p:nvSpPr>
          <p:cNvPr id="7" name="Up Arrow 6"/>
          <p:cNvSpPr/>
          <p:nvPr/>
        </p:nvSpPr>
        <p:spPr>
          <a:xfrm>
            <a:off x="6732240" y="4869160"/>
            <a:ext cx="288032" cy="43204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Up Arrow 8"/>
          <p:cNvSpPr/>
          <p:nvPr/>
        </p:nvSpPr>
        <p:spPr>
          <a:xfrm rot="5400000">
            <a:off x="2144882" y="5323866"/>
            <a:ext cx="405356" cy="21602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Up Arrow 9"/>
          <p:cNvSpPr/>
          <p:nvPr/>
        </p:nvSpPr>
        <p:spPr>
          <a:xfrm rot="5400000">
            <a:off x="6349542" y="3235634"/>
            <a:ext cx="405356" cy="21602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3352900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p:cNvSpPr/>
          <p:nvPr/>
        </p:nvSpPr>
        <p:spPr>
          <a:xfrm>
            <a:off x="1568073" y="0"/>
            <a:ext cx="7575929" cy="6858000"/>
          </a:xfrm>
          <a:custGeom>
            <a:avLst/>
            <a:gdLst>
              <a:gd name="connsiteX0" fmla="*/ 4731655 w 10101239"/>
              <a:gd name="connsiteY0" fmla="*/ 0 h 6858000"/>
              <a:gd name="connsiteX1" fmla="*/ 7282347 w 10101239"/>
              <a:gd name="connsiteY1" fmla="*/ 0 h 6858000"/>
              <a:gd name="connsiteX2" fmla="*/ 7550547 w 10101239"/>
              <a:gd name="connsiteY2" fmla="*/ 0 h 6858000"/>
              <a:gd name="connsiteX3" fmla="*/ 10101239 w 10101239"/>
              <a:gd name="connsiteY3" fmla="*/ 0 h 6858000"/>
              <a:gd name="connsiteX4" fmla="*/ 10101239 w 10101239"/>
              <a:gd name="connsiteY4" fmla="*/ 6858000 h 6858000"/>
              <a:gd name="connsiteX5" fmla="*/ 7550547 w 10101239"/>
              <a:gd name="connsiteY5" fmla="*/ 6858000 h 6858000"/>
              <a:gd name="connsiteX6" fmla="*/ 2550692 w 10101239"/>
              <a:gd name="connsiteY6" fmla="*/ 6858000 h 6858000"/>
              <a:gd name="connsiteX7" fmla="*/ 0 w 1010123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01239" h="6858000">
                <a:moveTo>
                  <a:pt x="4731655" y="0"/>
                </a:moveTo>
                <a:lnTo>
                  <a:pt x="7282347" y="0"/>
                </a:lnTo>
                <a:lnTo>
                  <a:pt x="7550547" y="0"/>
                </a:lnTo>
                <a:lnTo>
                  <a:pt x="10101239" y="0"/>
                </a:lnTo>
                <a:lnTo>
                  <a:pt x="10101239" y="6858000"/>
                </a:lnTo>
                <a:lnTo>
                  <a:pt x="7550547" y="6858000"/>
                </a:lnTo>
                <a:lnTo>
                  <a:pt x="2550692" y="6858000"/>
                </a:lnTo>
                <a:lnTo>
                  <a:pt x="0" y="6858000"/>
                </a:ln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sp>
        <p:nvSpPr>
          <p:cNvPr id="4" name="TextBox 3"/>
          <p:cNvSpPr txBox="1"/>
          <p:nvPr/>
        </p:nvSpPr>
        <p:spPr>
          <a:xfrm>
            <a:off x="3995558" y="1844824"/>
            <a:ext cx="4994434" cy="2492990"/>
          </a:xfrm>
          <a:prstGeom prst="rect">
            <a:avLst/>
          </a:prstGeom>
          <a:noFill/>
        </p:spPr>
        <p:txBody>
          <a:bodyPr wrap="square" rtlCol="0" anchor="ctr">
            <a:spAutoFit/>
          </a:bodyPr>
          <a:lstStyle/>
          <a:p>
            <a:r>
              <a:rPr lang="en-US" altLang="ko-KR" sz="5200" dirty="0" smtClean="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T</a:t>
            </a:r>
            <a:r>
              <a:rPr lang="id-ID" altLang="ko-KR" sz="5200" dirty="0" smtClean="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OERI PENAWARAN</a:t>
            </a:r>
          </a:p>
          <a:p>
            <a:r>
              <a:rPr lang="id-ID" altLang="ko-KR" sz="5200" dirty="0" smtClean="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(Supply)</a:t>
            </a:r>
            <a:endParaRPr lang="en-US" altLang="ko-KR" sz="5200" dirty="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endParaRPr>
          </a:p>
        </p:txBody>
      </p:sp>
      <p:sp>
        <p:nvSpPr>
          <p:cNvPr id="23" name="Freeform: Shape 22"/>
          <p:cNvSpPr/>
          <p:nvPr/>
        </p:nvSpPr>
        <p:spPr>
          <a:xfrm rot="18326748">
            <a:off x="7358492" y="455085"/>
            <a:ext cx="2204904" cy="499700"/>
          </a:xfrm>
          <a:custGeom>
            <a:avLst/>
            <a:gdLst>
              <a:gd name="connsiteX0" fmla="*/ 2141990 w 2204904"/>
              <a:gd name="connsiteY0" fmla="*/ 577887 h 666266"/>
              <a:gd name="connsiteX1" fmla="*/ 2204904 w 2204904"/>
              <a:gd name="connsiteY1" fmla="*/ 666266 h 666266"/>
              <a:gd name="connsiteX2" fmla="*/ 1379318 w 2204904"/>
              <a:gd name="connsiteY2" fmla="*/ 666266 h 666266"/>
              <a:gd name="connsiteX3" fmla="*/ 1335129 w 2204904"/>
              <a:gd name="connsiteY3" fmla="*/ 622077 h 666266"/>
              <a:gd name="connsiteX4" fmla="*/ 1379318 w 2204904"/>
              <a:gd name="connsiteY4" fmla="*/ 577887 h 666266"/>
              <a:gd name="connsiteX5" fmla="*/ 1936301 w 2204904"/>
              <a:gd name="connsiteY5" fmla="*/ 288944 h 666266"/>
              <a:gd name="connsiteX6" fmla="*/ 1999215 w 2204904"/>
              <a:gd name="connsiteY6" fmla="*/ 377322 h 666266"/>
              <a:gd name="connsiteX7" fmla="*/ 711754 w 2204904"/>
              <a:gd name="connsiteY7" fmla="*/ 377322 h 666266"/>
              <a:gd name="connsiteX8" fmla="*/ 667564 w 2204904"/>
              <a:gd name="connsiteY8" fmla="*/ 333133 h 666266"/>
              <a:gd name="connsiteX9" fmla="*/ 711754 w 2204904"/>
              <a:gd name="connsiteY9" fmla="*/ 288944 h 666266"/>
              <a:gd name="connsiteX10" fmla="*/ 1730611 w 2204904"/>
              <a:gd name="connsiteY10" fmla="*/ 0 h 666266"/>
              <a:gd name="connsiteX11" fmla="*/ 1793525 w 2204904"/>
              <a:gd name="connsiteY11" fmla="*/ 88378 h 666266"/>
              <a:gd name="connsiteX12" fmla="*/ 44189 w 2204904"/>
              <a:gd name="connsiteY12" fmla="*/ 88378 h 666266"/>
              <a:gd name="connsiteX13" fmla="*/ 0 w 2204904"/>
              <a:gd name="connsiteY13" fmla="*/ 44189 h 666266"/>
              <a:gd name="connsiteX14" fmla="*/ 44190 w 2204904"/>
              <a:gd name="connsiteY14" fmla="*/ 0 h 6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4904" h="666266">
                <a:moveTo>
                  <a:pt x="2141990" y="577887"/>
                </a:moveTo>
                <a:lnTo>
                  <a:pt x="2204904" y="666266"/>
                </a:lnTo>
                <a:lnTo>
                  <a:pt x="1379318" y="666266"/>
                </a:lnTo>
                <a:cubicBezTo>
                  <a:pt x="1354913" y="666266"/>
                  <a:pt x="1335129" y="646482"/>
                  <a:pt x="1335129" y="622077"/>
                </a:cubicBezTo>
                <a:cubicBezTo>
                  <a:pt x="1335129" y="597671"/>
                  <a:pt x="1354913" y="577888"/>
                  <a:pt x="1379318" y="577887"/>
                </a:cubicBezTo>
                <a:close/>
                <a:moveTo>
                  <a:pt x="1936301" y="288944"/>
                </a:moveTo>
                <a:lnTo>
                  <a:pt x="1999215" y="377322"/>
                </a:lnTo>
                <a:lnTo>
                  <a:pt x="711754" y="377322"/>
                </a:lnTo>
                <a:cubicBezTo>
                  <a:pt x="687349" y="377322"/>
                  <a:pt x="667564" y="357538"/>
                  <a:pt x="667564" y="333133"/>
                </a:cubicBezTo>
                <a:cubicBezTo>
                  <a:pt x="667564" y="308728"/>
                  <a:pt x="687348" y="288944"/>
                  <a:pt x="711754" y="288944"/>
                </a:cubicBezTo>
                <a:close/>
                <a:moveTo>
                  <a:pt x="1730611" y="0"/>
                </a:moveTo>
                <a:lnTo>
                  <a:pt x="1793525" y="88378"/>
                </a:lnTo>
                <a:lnTo>
                  <a:pt x="44189" y="88378"/>
                </a:lnTo>
                <a:cubicBezTo>
                  <a:pt x="19785" y="88379"/>
                  <a:pt x="1" y="68594"/>
                  <a:pt x="0" y="44189"/>
                </a:cubicBezTo>
                <a:cubicBezTo>
                  <a:pt x="0" y="19783"/>
                  <a:pt x="19784" y="0"/>
                  <a:pt x="441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sp>
        <p:nvSpPr>
          <p:cNvPr id="24" name="Freeform: Shape 23"/>
          <p:cNvSpPr/>
          <p:nvPr/>
        </p:nvSpPr>
        <p:spPr>
          <a:xfrm rot="18326748" flipH="1" flipV="1">
            <a:off x="-419398" y="5902932"/>
            <a:ext cx="2204904" cy="499700"/>
          </a:xfrm>
          <a:custGeom>
            <a:avLst/>
            <a:gdLst>
              <a:gd name="connsiteX0" fmla="*/ 2141990 w 2204904"/>
              <a:gd name="connsiteY0" fmla="*/ 577887 h 666266"/>
              <a:gd name="connsiteX1" fmla="*/ 2204904 w 2204904"/>
              <a:gd name="connsiteY1" fmla="*/ 666266 h 666266"/>
              <a:gd name="connsiteX2" fmla="*/ 1379318 w 2204904"/>
              <a:gd name="connsiteY2" fmla="*/ 666266 h 666266"/>
              <a:gd name="connsiteX3" fmla="*/ 1335129 w 2204904"/>
              <a:gd name="connsiteY3" fmla="*/ 622077 h 666266"/>
              <a:gd name="connsiteX4" fmla="*/ 1379318 w 2204904"/>
              <a:gd name="connsiteY4" fmla="*/ 577887 h 666266"/>
              <a:gd name="connsiteX5" fmla="*/ 1936301 w 2204904"/>
              <a:gd name="connsiteY5" fmla="*/ 288944 h 666266"/>
              <a:gd name="connsiteX6" fmla="*/ 1999215 w 2204904"/>
              <a:gd name="connsiteY6" fmla="*/ 377322 h 666266"/>
              <a:gd name="connsiteX7" fmla="*/ 711754 w 2204904"/>
              <a:gd name="connsiteY7" fmla="*/ 377322 h 666266"/>
              <a:gd name="connsiteX8" fmla="*/ 667564 w 2204904"/>
              <a:gd name="connsiteY8" fmla="*/ 333133 h 666266"/>
              <a:gd name="connsiteX9" fmla="*/ 711754 w 2204904"/>
              <a:gd name="connsiteY9" fmla="*/ 288944 h 666266"/>
              <a:gd name="connsiteX10" fmla="*/ 1730611 w 2204904"/>
              <a:gd name="connsiteY10" fmla="*/ 0 h 666266"/>
              <a:gd name="connsiteX11" fmla="*/ 1793525 w 2204904"/>
              <a:gd name="connsiteY11" fmla="*/ 88378 h 666266"/>
              <a:gd name="connsiteX12" fmla="*/ 44189 w 2204904"/>
              <a:gd name="connsiteY12" fmla="*/ 88378 h 666266"/>
              <a:gd name="connsiteX13" fmla="*/ 0 w 2204904"/>
              <a:gd name="connsiteY13" fmla="*/ 44189 h 666266"/>
              <a:gd name="connsiteX14" fmla="*/ 44190 w 2204904"/>
              <a:gd name="connsiteY14" fmla="*/ 0 h 6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4904" h="666266">
                <a:moveTo>
                  <a:pt x="2141990" y="577887"/>
                </a:moveTo>
                <a:lnTo>
                  <a:pt x="2204904" y="666266"/>
                </a:lnTo>
                <a:lnTo>
                  <a:pt x="1379318" y="666266"/>
                </a:lnTo>
                <a:cubicBezTo>
                  <a:pt x="1354913" y="666266"/>
                  <a:pt x="1335129" y="646482"/>
                  <a:pt x="1335129" y="622077"/>
                </a:cubicBezTo>
                <a:cubicBezTo>
                  <a:pt x="1335129" y="597671"/>
                  <a:pt x="1354913" y="577888"/>
                  <a:pt x="1379318" y="577887"/>
                </a:cubicBezTo>
                <a:close/>
                <a:moveTo>
                  <a:pt x="1936301" y="288944"/>
                </a:moveTo>
                <a:lnTo>
                  <a:pt x="1999215" y="377322"/>
                </a:lnTo>
                <a:lnTo>
                  <a:pt x="711754" y="377322"/>
                </a:lnTo>
                <a:cubicBezTo>
                  <a:pt x="687349" y="377322"/>
                  <a:pt x="667564" y="357538"/>
                  <a:pt x="667564" y="333133"/>
                </a:cubicBezTo>
                <a:cubicBezTo>
                  <a:pt x="667564" y="308728"/>
                  <a:pt x="687348" y="288944"/>
                  <a:pt x="711754" y="288944"/>
                </a:cubicBezTo>
                <a:close/>
                <a:moveTo>
                  <a:pt x="1730611" y="0"/>
                </a:moveTo>
                <a:lnTo>
                  <a:pt x="1793525" y="88378"/>
                </a:lnTo>
                <a:lnTo>
                  <a:pt x="44189" y="88378"/>
                </a:lnTo>
                <a:cubicBezTo>
                  <a:pt x="19785" y="88379"/>
                  <a:pt x="1" y="68594"/>
                  <a:pt x="0" y="44189"/>
                </a:cubicBezTo>
                <a:cubicBezTo>
                  <a:pt x="0" y="19783"/>
                  <a:pt x="19784" y="0"/>
                  <a:pt x="441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79" y="1741833"/>
            <a:ext cx="3905579" cy="381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05557090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548680"/>
            <a:ext cx="8229600" cy="636680"/>
          </a:xfrm>
          <a:solidFill>
            <a:srgbClr val="E9C8EA"/>
          </a:solidFill>
          <a:ln>
            <a:solidFill>
              <a:schemeClr val="tx2"/>
            </a:solidFill>
            <a:miter lim="800000"/>
            <a:headEnd/>
            <a:tailEnd/>
          </a:ln>
        </p:spPr>
        <p:txBody>
          <a:bodyPr>
            <a:normAutofit fontScale="90000"/>
          </a:bodyPr>
          <a:lstStyle/>
          <a:p>
            <a:pPr algn="ctr"/>
            <a:r>
              <a:rPr lang="en-US" altLang="en-US" dirty="0" err="1" smtClean="0"/>
              <a:t>Pengertian</a:t>
            </a:r>
            <a:r>
              <a:rPr lang="en-US" altLang="en-US" dirty="0" smtClean="0"/>
              <a:t> </a:t>
            </a:r>
            <a:r>
              <a:rPr lang="en-US" altLang="en-US" b="1" dirty="0" err="1" smtClean="0"/>
              <a:t>Pe</a:t>
            </a:r>
            <a:r>
              <a:rPr lang="id-ID" altLang="en-US" b="1" dirty="0" smtClean="0"/>
              <a:t>nawa</a:t>
            </a:r>
            <a:r>
              <a:rPr lang="en-US" altLang="en-US" b="1" dirty="0" smtClean="0"/>
              <a:t>ran</a:t>
            </a:r>
          </a:p>
        </p:txBody>
      </p:sp>
      <p:sp>
        <p:nvSpPr>
          <p:cNvPr id="7172" name="Rectangle 3"/>
          <p:cNvSpPr>
            <a:spLocks noGrp="1" noChangeArrowheads="1"/>
          </p:cNvSpPr>
          <p:nvPr>
            <p:ph type="body" idx="1"/>
          </p:nvPr>
        </p:nvSpPr>
        <p:spPr>
          <a:xfrm>
            <a:off x="179512" y="1340768"/>
            <a:ext cx="8784976" cy="5325938"/>
          </a:xfrm>
        </p:spPr>
        <p:txBody>
          <a:bodyPr>
            <a:normAutofit fontScale="92500" lnSpcReduction="20000"/>
          </a:bodyPr>
          <a:lstStyle/>
          <a:p>
            <a:pPr>
              <a:spcAft>
                <a:spcPts val="600"/>
              </a:spcAft>
              <a:buNone/>
            </a:pPr>
            <a:r>
              <a:rPr lang="id-ID" altLang="en-US" dirty="0" smtClean="0">
                <a:latin typeface="+mj-lt"/>
              </a:rPr>
              <a:t>Pengertian “</a:t>
            </a:r>
            <a:r>
              <a:rPr lang="id-ID" altLang="en-US" b="1" dirty="0" smtClean="0">
                <a:solidFill>
                  <a:srgbClr val="C00000"/>
                </a:solidFill>
                <a:latin typeface="+mj-lt"/>
              </a:rPr>
              <a:t>penawaran”</a:t>
            </a:r>
            <a:r>
              <a:rPr lang="id-ID" altLang="en-US" dirty="0" smtClean="0">
                <a:latin typeface="+mj-lt"/>
              </a:rPr>
              <a:t> </a:t>
            </a:r>
            <a:r>
              <a:rPr lang="id-ID" altLang="en-US" dirty="0">
                <a:latin typeface="+mj-lt"/>
              </a:rPr>
              <a:t>( Supply </a:t>
            </a:r>
            <a:r>
              <a:rPr lang="id-ID" altLang="en-US" dirty="0" smtClean="0">
                <a:latin typeface="+mj-lt"/>
              </a:rPr>
              <a:t>) </a:t>
            </a:r>
            <a:r>
              <a:rPr lang="en-US" altLang="en-US" dirty="0" err="1" smtClean="0">
                <a:latin typeface="+mj-lt"/>
              </a:rPr>
              <a:t>adalah</a:t>
            </a:r>
            <a:r>
              <a:rPr lang="en-US" altLang="en-US" dirty="0" smtClean="0">
                <a:latin typeface="+mj-lt"/>
              </a:rPr>
              <a:t> </a:t>
            </a:r>
            <a:r>
              <a:rPr lang="en-US" altLang="en-US" dirty="0" err="1" smtClean="0">
                <a:latin typeface="+mj-lt"/>
              </a:rPr>
              <a:t>seluruh</a:t>
            </a:r>
            <a:r>
              <a:rPr lang="en-US" altLang="en-US" dirty="0" smtClean="0">
                <a:latin typeface="+mj-lt"/>
              </a:rPr>
              <a:t> </a:t>
            </a:r>
            <a:r>
              <a:rPr lang="en-US" altLang="en-US" dirty="0" err="1">
                <a:latin typeface="+mj-lt"/>
              </a:rPr>
              <a:t>jumlah</a:t>
            </a:r>
            <a:r>
              <a:rPr lang="en-US" altLang="en-US" dirty="0">
                <a:latin typeface="+mj-lt"/>
              </a:rPr>
              <a:t> </a:t>
            </a:r>
            <a:r>
              <a:rPr lang="en-US" altLang="en-US" dirty="0" err="1" smtClean="0">
                <a:latin typeface="+mj-lt"/>
              </a:rPr>
              <a:t>barang</a:t>
            </a:r>
            <a:r>
              <a:rPr lang="en-US" altLang="en-US" dirty="0" smtClean="0">
                <a:latin typeface="+mj-lt"/>
              </a:rPr>
              <a:t> </a:t>
            </a:r>
            <a:r>
              <a:rPr lang="id-ID" altLang="en-US" dirty="0" smtClean="0">
                <a:latin typeface="+mj-lt"/>
              </a:rPr>
              <a:t> </a:t>
            </a:r>
            <a:r>
              <a:rPr lang="en-US" altLang="en-US" dirty="0" err="1" smtClean="0">
                <a:latin typeface="+mj-lt"/>
              </a:rPr>
              <a:t>atau</a:t>
            </a:r>
            <a:r>
              <a:rPr lang="en-US" altLang="en-US" dirty="0" smtClean="0">
                <a:latin typeface="+mj-lt"/>
              </a:rPr>
              <a:t> </a:t>
            </a:r>
            <a:r>
              <a:rPr lang="en-US" altLang="en-US" dirty="0" err="1" smtClean="0">
                <a:latin typeface="+mj-lt"/>
              </a:rPr>
              <a:t>jasa</a:t>
            </a:r>
            <a:r>
              <a:rPr lang="en-US" altLang="en-US" dirty="0" smtClean="0">
                <a:latin typeface="+mj-lt"/>
              </a:rPr>
              <a:t> </a:t>
            </a:r>
            <a:r>
              <a:rPr lang="en-US" altLang="en-US" dirty="0">
                <a:latin typeface="+mj-lt"/>
              </a:rPr>
              <a:t>yang </a:t>
            </a:r>
            <a:r>
              <a:rPr lang="en-US" altLang="en-US" dirty="0" err="1" smtClean="0">
                <a:latin typeface="+mj-lt"/>
              </a:rPr>
              <a:t>akan</a:t>
            </a:r>
            <a:r>
              <a:rPr lang="en-US" altLang="en-US" dirty="0" smtClean="0">
                <a:latin typeface="+mj-lt"/>
              </a:rPr>
              <a:t> </a:t>
            </a:r>
            <a:r>
              <a:rPr lang="en-US" altLang="en-US" dirty="0" err="1" smtClean="0">
                <a:latin typeface="+mj-lt"/>
              </a:rPr>
              <a:t>ditawarkan</a:t>
            </a:r>
            <a:r>
              <a:rPr lang="en-US" altLang="en-US" dirty="0" smtClean="0">
                <a:latin typeface="+mj-lt"/>
              </a:rPr>
              <a:t> </a:t>
            </a:r>
            <a:r>
              <a:rPr lang="en-US" altLang="en-US" dirty="0" err="1">
                <a:latin typeface="+mj-lt"/>
              </a:rPr>
              <a:t>oleh</a:t>
            </a:r>
            <a:r>
              <a:rPr lang="en-US" altLang="en-US" dirty="0">
                <a:latin typeface="+mj-lt"/>
              </a:rPr>
              <a:t> </a:t>
            </a:r>
            <a:r>
              <a:rPr lang="en-US" altLang="en-US" dirty="0" err="1" smtClean="0">
                <a:latin typeface="+mj-lt"/>
              </a:rPr>
              <a:t>penjual</a:t>
            </a:r>
            <a:r>
              <a:rPr lang="en-US" altLang="en-US" dirty="0" smtClean="0">
                <a:latin typeface="+mj-lt"/>
              </a:rPr>
              <a:t> di </a:t>
            </a:r>
            <a:r>
              <a:rPr lang="en-US" altLang="en-US" dirty="0" err="1" smtClean="0">
                <a:latin typeface="+mj-lt"/>
              </a:rPr>
              <a:t>pasar</a:t>
            </a:r>
            <a:r>
              <a:rPr lang="id-ID" altLang="en-US" dirty="0" smtClean="0">
                <a:latin typeface="+mj-lt"/>
              </a:rPr>
              <a:t>.</a:t>
            </a:r>
            <a:r>
              <a:rPr lang="en-US" altLang="en-US" dirty="0" smtClean="0">
                <a:latin typeface="+mj-lt"/>
              </a:rPr>
              <a:t> </a:t>
            </a:r>
            <a:endParaRPr lang="id-ID" altLang="en-US" dirty="0" smtClean="0">
              <a:latin typeface="+mj-lt"/>
            </a:endParaRPr>
          </a:p>
          <a:p>
            <a:pPr>
              <a:spcAft>
                <a:spcPts val="600"/>
              </a:spcAft>
              <a:buNone/>
            </a:pPr>
            <a:r>
              <a:rPr lang="id-ID" dirty="0" smtClean="0">
                <a:latin typeface="+mj-lt"/>
              </a:rPr>
              <a:t>Keinginan para  penjual  untuk </a:t>
            </a:r>
            <a:r>
              <a:rPr lang="id-ID" dirty="0">
                <a:latin typeface="+mj-lt"/>
              </a:rPr>
              <a:t>menawarkan barang/jasa </a:t>
            </a:r>
            <a:r>
              <a:rPr lang="id-ID" dirty="0" smtClean="0">
                <a:latin typeface="+mj-lt"/>
              </a:rPr>
              <a:t> ditentukan oleh </a:t>
            </a:r>
            <a:r>
              <a:rPr lang="id-ID" dirty="0">
                <a:latin typeface="+mj-lt"/>
              </a:rPr>
              <a:t>banyak faktor,  </a:t>
            </a:r>
            <a:r>
              <a:rPr lang="id-ID" dirty="0" smtClean="0">
                <a:latin typeface="+mj-lt"/>
              </a:rPr>
              <a:t>dimana faktor harga barang  selalu dipandang  sebagai  faktor  yang </a:t>
            </a:r>
            <a:r>
              <a:rPr lang="id-ID" dirty="0">
                <a:latin typeface="+mj-lt"/>
              </a:rPr>
              <a:t>paling penting dalam menentukan jumlah barang/jasa yang akan ditawarkan. </a:t>
            </a:r>
            <a:r>
              <a:rPr lang="id-ID" dirty="0" smtClean="0">
                <a:latin typeface="+mj-lt"/>
              </a:rPr>
              <a:t> Oleh  karena  itu teori  penawaran   </a:t>
            </a:r>
            <a:r>
              <a:rPr lang="id-ID" dirty="0">
                <a:latin typeface="+mj-lt"/>
              </a:rPr>
              <a:t>terutama </a:t>
            </a:r>
            <a:r>
              <a:rPr lang="id-ID" dirty="0" smtClean="0">
                <a:latin typeface="+mj-lt"/>
              </a:rPr>
              <a:t>lebih </a:t>
            </a:r>
            <a:r>
              <a:rPr lang="id-ID" dirty="0">
                <a:latin typeface="+mj-lt"/>
              </a:rPr>
              <a:t>menumpukan </a:t>
            </a:r>
            <a:r>
              <a:rPr lang="id-ID" dirty="0" smtClean="0">
                <a:latin typeface="+mj-lt"/>
              </a:rPr>
              <a:t>perhatiannya   </a:t>
            </a:r>
            <a:r>
              <a:rPr lang="id-ID" dirty="0">
                <a:latin typeface="+mj-lt"/>
              </a:rPr>
              <a:t>kepada </a:t>
            </a:r>
            <a:r>
              <a:rPr lang="id-ID" dirty="0" smtClean="0">
                <a:latin typeface="+mj-lt"/>
              </a:rPr>
              <a:t>hubungan di antara  tingkat harga </a:t>
            </a:r>
            <a:r>
              <a:rPr lang="id-ID" dirty="0">
                <a:latin typeface="+mj-lt"/>
              </a:rPr>
              <a:t>dengan jumlah barang yang ditawarkan.</a:t>
            </a:r>
            <a:endParaRPr lang="id-ID" altLang="en-US" dirty="0" smtClean="0">
              <a:latin typeface="+mj-lt"/>
            </a:endParaRPr>
          </a:p>
          <a:p>
            <a:pPr>
              <a:spcAft>
                <a:spcPts val="600"/>
              </a:spcAft>
              <a:buNone/>
            </a:pPr>
            <a:r>
              <a:rPr lang="id-ID" altLang="en-US" dirty="0" smtClean="0">
                <a:latin typeface="+mj-lt"/>
              </a:rPr>
              <a:t>P</a:t>
            </a:r>
            <a:r>
              <a:rPr lang="en-US" altLang="en-US" dirty="0" err="1" smtClean="0">
                <a:latin typeface="+mj-lt"/>
              </a:rPr>
              <a:t>engertian</a:t>
            </a:r>
            <a:r>
              <a:rPr lang="en-US" altLang="en-US" dirty="0" smtClean="0">
                <a:latin typeface="+mj-lt"/>
              </a:rPr>
              <a:t>  </a:t>
            </a:r>
            <a:r>
              <a:rPr lang="en-US" altLang="en-US" dirty="0">
                <a:latin typeface="+mj-lt"/>
              </a:rPr>
              <a:t>“</a:t>
            </a:r>
            <a:r>
              <a:rPr lang="en-US" altLang="en-US" b="1" dirty="0" err="1">
                <a:solidFill>
                  <a:srgbClr val="C00000"/>
                </a:solidFill>
                <a:latin typeface="+mj-lt"/>
              </a:rPr>
              <a:t>jumlah</a:t>
            </a:r>
            <a:r>
              <a:rPr lang="en-US" altLang="en-US" b="1" dirty="0">
                <a:solidFill>
                  <a:srgbClr val="C00000"/>
                </a:solidFill>
                <a:latin typeface="+mj-lt"/>
              </a:rPr>
              <a:t> </a:t>
            </a:r>
            <a:r>
              <a:rPr lang="en-US" altLang="en-US" b="1" dirty="0" err="1">
                <a:solidFill>
                  <a:srgbClr val="C00000"/>
                </a:solidFill>
                <a:latin typeface="+mj-lt"/>
              </a:rPr>
              <a:t>barang</a:t>
            </a:r>
            <a:r>
              <a:rPr lang="en-US" altLang="en-US" b="1" dirty="0">
                <a:solidFill>
                  <a:srgbClr val="C00000"/>
                </a:solidFill>
                <a:latin typeface="+mj-lt"/>
              </a:rPr>
              <a:t> yang </a:t>
            </a:r>
            <a:r>
              <a:rPr lang="en-US" altLang="en-US" b="1" dirty="0" smtClean="0">
                <a:solidFill>
                  <a:srgbClr val="C00000"/>
                </a:solidFill>
                <a:latin typeface="+mj-lt"/>
              </a:rPr>
              <a:t>di</a:t>
            </a:r>
            <a:r>
              <a:rPr lang="id-ID" altLang="en-US" b="1" dirty="0" smtClean="0">
                <a:solidFill>
                  <a:srgbClr val="C00000"/>
                </a:solidFill>
                <a:latin typeface="+mj-lt"/>
              </a:rPr>
              <a:t>tawarkan</a:t>
            </a:r>
            <a:r>
              <a:rPr lang="en-US" altLang="en-US" dirty="0" smtClean="0">
                <a:latin typeface="+mj-lt"/>
              </a:rPr>
              <a:t>” </a:t>
            </a:r>
            <a:r>
              <a:rPr lang="en-US" altLang="en-US" dirty="0" err="1">
                <a:latin typeface="+mj-lt"/>
              </a:rPr>
              <a:t>adalah</a:t>
            </a:r>
            <a:r>
              <a:rPr lang="en-US" altLang="en-US" dirty="0">
                <a:latin typeface="+mj-lt"/>
              </a:rPr>
              <a:t> </a:t>
            </a:r>
            <a:r>
              <a:rPr lang="en-US" altLang="en-US" dirty="0" err="1">
                <a:latin typeface="+mj-lt"/>
              </a:rPr>
              <a:t>jumlah</a:t>
            </a:r>
            <a:r>
              <a:rPr lang="en-US" altLang="en-US" dirty="0">
                <a:latin typeface="+mj-lt"/>
              </a:rPr>
              <a:t> </a:t>
            </a:r>
            <a:r>
              <a:rPr lang="id-ID" altLang="en-US" dirty="0" smtClean="0">
                <a:latin typeface="+mj-lt"/>
              </a:rPr>
              <a:t>penawaran</a:t>
            </a:r>
            <a:r>
              <a:rPr lang="en-US" altLang="en-US" dirty="0" smtClean="0">
                <a:latin typeface="+mj-lt"/>
              </a:rPr>
              <a:t> </a:t>
            </a:r>
            <a:r>
              <a:rPr lang="en-US" altLang="en-US" dirty="0" err="1" smtClean="0">
                <a:latin typeface="+mj-lt"/>
              </a:rPr>
              <a:t>suatu</a:t>
            </a:r>
            <a:r>
              <a:rPr lang="en-US" altLang="en-US" dirty="0" smtClean="0">
                <a:latin typeface="+mj-lt"/>
              </a:rPr>
              <a:t> </a:t>
            </a:r>
            <a:r>
              <a:rPr lang="en-US" altLang="en-US" dirty="0" err="1">
                <a:latin typeface="+mj-lt"/>
              </a:rPr>
              <a:t>barang</a:t>
            </a:r>
            <a:r>
              <a:rPr lang="en-US" altLang="en-US" dirty="0">
                <a:latin typeface="+mj-lt"/>
              </a:rPr>
              <a:t> </a:t>
            </a:r>
            <a:r>
              <a:rPr lang="en-US" altLang="en-US" dirty="0" err="1">
                <a:latin typeface="+mj-lt"/>
              </a:rPr>
              <a:t>pada</a:t>
            </a:r>
            <a:r>
              <a:rPr lang="en-US" altLang="en-US" dirty="0">
                <a:latin typeface="+mj-lt"/>
              </a:rPr>
              <a:t> </a:t>
            </a:r>
            <a:r>
              <a:rPr lang="en-US" altLang="en-US" dirty="0" err="1">
                <a:latin typeface="+mj-lt"/>
              </a:rPr>
              <a:t>tingkat</a:t>
            </a:r>
            <a:r>
              <a:rPr lang="en-US" altLang="en-US" dirty="0">
                <a:latin typeface="+mj-lt"/>
              </a:rPr>
              <a:t> </a:t>
            </a:r>
            <a:r>
              <a:rPr lang="en-US" altLang="en-US" dirty="0" err="1">
                <a:latin typeface="+mj-lt"/>
              </a:rPr>
              <a:t>harga</a:t>
            </a:r>
            <a:r>
              <a:rPr lang="en-US" altLang="en-US" dirty="0">
                <a:latin typeface="+mj-lt"/>
              </a:rPr>
              <a:t> </a:t>
            </a:r>
            <a:r>
              <a:rPr lang="en-US" altLang="en-US" dirty="0" err="1" smtClean="0">
                <a:latin typeface="+mj-lt"/>
              </a:rPr>
              <a:t>tertentu</a:t>
            </a:r>
            <a:r>
              <a:rPr lang="id-ID" altLang="en-US" dirty="0" smtClean="0">
                <a:latin typeface="+mj-lt"/>
              </a:rPr>
              <a:t>, pada waktu tertentu.</a:t>
            </a:r>
          </a:p>
          <a:p>
            <a:pPr>
              <a:buNone/>
            </a:pPr>
            <a:r>
              <a:rPr lang="id-ID" altLang="en-US" b="1" dirty="0">
                <a:solidFill>
                  <a:srgbClr val="C00000"/>
                </a:solidFill>
              </a:rPr>
              <a:t>Teori </a:t>
            </a:r>
            <a:r>
              <a:rPr lang="id-ID" altLang="en-US" b="1" dirty="0" smtClean="0">
                <a:solidFill>
                  <a:srgbClr val="C00000"/>
                </a:solidFill>
              </a:rPr>
              <a:t>Penawaran </a:t>
            </a:r>
            <a:r>
              <a:rPr lang="id-ID" altLang="en-US" dirty="0"/>
              <a:t>: teori yang menjelaskan hubungan antara jumlah barang/jasa yang </a:t>
            </a:r>
            <a:r>
              <a:rPr lang="id-ID" altLang="en-US" dirty="0" smtClean="0"/>
              <a:t>ditawarkan </a:t>
            </a:r>
            <a:r>
              <a:rPr lang="id-ID" altLang="en-US" dirty="0"/>
              <a:t>pada berbagai tingkat </a:t>
            </a:r>
            <a:r>
              <a:rPr lang="id-ID" altLang="en-US" dirty="0" smtClean="0"/>
              <a:t> </a:t>
            </a:r>
            <a:r>
              <a:rPr lang="id-ID" altLang="en-US" dirty="0"/>
              <a:t>harga serta pembentukan dalam kurva </a:t>
            </a:r>
            <a:r>
              <a:rPr lang="id-ID" altLang="en-US" dirty="0" smtClean="0"/>
              <a:t>penawaran</a:t>
            </a:r>
            <a:r>
              <a:rPr lang="id-ID" altLang="en-US" dirty="0"/>
              <a:t>, pada waktu tertentu </a:t>
            </a:r>
          </a:p>
        </p:txBody>
      </p:sp>
      <p:sp>
        <p:nvSpPr>
          <p:cNvPr id="5"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3924194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4" y="980728"/>
            <a:ext cx="8532440" cy="4985980"/>
          </a:xfrm>
          <a:prstGeom prst="rect">
            <a:avLst/>
          </a:prstGeom>
        </p:spPr>
        <p:txBody>
          <a:bodyPr wrap="square">
            <a:spAutoFit/>
          </a:bodyPr>
          <a:lstStyle/>
          <a:p>
            <a:pPr algn="just"/>
            <a:r>
              <a:rPr lang="id-ID" sz="2600" b="1" dirty="0">
                <a:solidFill>
                  <a:prstClr val="black"/>
                </a:solidFill>
                <a:latin typeface="Calibri"/>
                <a:ea typeface="Times New Roman"/>
              </a:rPr>
              <a:t>Faktor - faktor yang mempengaruhi </a:t>
            </a:r>
            <a:r>
              <a:rPr lang="id-ID" sz="2600" b="1" dirty="0" smtClean="0">
                <a:solidFill>
                  <a:prstClr val="black"/>
                </a:solidFill>
                <a:latin typeface="Calibri"/>
                <a:ea typeface="Times New Roman"/>
              </a:rPr>
              <a:t>penawaran (</a:t>
            </a:r>
            <a:r>
              <a:rPr lang="id-ID" sz="2600" b="1" i="1" dirty="0" smtClean="0">
                <a:solidFill>
                  <a:prstClr val="black"/>
                </a:solidFill>
                <a:latin typeface="Calibri"/>
                <a:ea typeface="Times New Roman"/>
              </a:rPr>
              <a:t>supply</a:t>
            </a:r>
            <a:r>
              <a:rPr lang="id-ID" sz="2600" b="1" dirty="0" smtClean="0">
                <a:solidFill>
                  <a:prstClr val="black"/>
                </a:solidFill>
                <a:latin typeface="Calibri"/>
                <a:ea typeface="Times New Roman"/>
              </a:rPr>
              <a:t>) </a:t>
            </a:r>
            <a:r>
              <a:rPr lang="id-ID" sz="2600" b="1" dirty="0">
                <a:solidFill>
                  <a:prstClr val="black"/>
                </a:solidFill>
                <a:latin typeface="Calibri"/>
                <a:ea typeface="Times New Roman"/>
              </a:rPr>
              <a:t>:</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id-ID" sz="2600" dirty="0" smtClean="0">
                <a:solidFill>
                  <a:prstClr val="black"/>
                </a:solidFill>
                <a:latin typeface="Calibri"/>
                <a:ea typeface="Times New Roman"/>
              </a:rPr>
              <a:t>H</a:t>
            </a:r>
            <a:r>
              <a:rPr lang="en-US" sz="2600" dirty="0" err="1" smtClean="0">
                <a:solidFill>
                  <a:prstClr val="black"/>
                </a:solidFill>
                <a:latin typeface="Calibri"/>
                <a:ea typeface="Times New Roman"/>
              </a:rPr>
              <a:t>arga</a:t>
            </a:r>
            <a:r>
              <a:rPr lang="en-US" sz="2600" dirty="0" smtClean="0">
                <a:solidFill>
                  <a:prstClr val="black"/>
                </a:solidFill>
                <a:latin typeface="Calibri"/>
                <a:ea typeface="Times New Roman"/>
              </a:rPr>
              <a:t> </a:t>
            </a:r>
            <a:r>
              <a:rPr lang="en-US" sz="2600" dirty="0" err="1">
                <a:solidFill>
                  <a:prstClr val="black"/>
                </a:solidFill>
                <a:latin typeface="Calibri"/>
                <a:ea typeface="Times New Roman"/>
              </a:rPr>
              <a:t>barang</a:t>
            </a:r>
            <a:r>
              <a:rPr lang="en-US" sz="2600" dirty="0">
                <a:solidFill>
                  <a:prstClr val="black"/>
                </a:solidFill>
                <a:latin typeface="Calibri"/>
                <a:ea typeface="Times New Roman"/>
              </a:rPr>
              <a:t> </a:t>
            </a:r>
            <a:r>
              <a:rPr lang="en-US" sz="2600" dirty="0" err="1">
                <a:solidFill>
                  <a:prstClr val="black"/>
                </a:solidFill>
                <a:latin typeface="Calibri"/>
                <a:ea typeface="Times New Roman"/>
              </a:rPr>
              <a:t>itu</a:t>
            </a:r>
            <a:r>
              <a:rPr lang="en-US" sz="2600" dirty="0">
                <a:solidFill>
                  <a:prstClr val="black"/>
                </a:solidFill>
                <a:latin typeface="Calibri"/>
                <a:ea typeface="Times New Roman"/>
              </a:rPr>
              <a:t> </a:t>
            </a:r>
            <a:r>
              <a:rPr lang="en-US" sz="2600" dirty="0" err="1">
                <a:solidFill>
                  <a:prstClr val="black"/>
                </a:solidFill>
                <a:latin typeface="Calibri"/>
                <a:ea typeface="Times New Roman"/>
              </a:rPr>
              <a:t>sendiri</a:t>
            </a:r>
            <a:r>
              <a:rPr lang="en-US" sz="2600" dirty="0">
                <a:solidFill>
                  <a:prstClr val="black"/>
                </a:solidFill>
                <a:latin typeface="Calibri"/>
                <a:ea typeface="Times New Roman"/>
              </a:rPr>
              <a:t> ( </a:t>
            </a:r>
            <a:r>
              <a:rPr lang="en-US" sz="2600" dirty="0" err="1">
                <a:solidFill>
                  <a:prstClr val="black"/>
                </a:solidFill>
                <a:latin typeface="Calibri"/>
                <a:ea typeface="Times New Roman"/>
              </a:rPr>
              <a:t>Px</a:t>
            </a:r>
            <a:r>
              <a:rPr lang="en-US" sz="2600" dirty="0">
                <a:solidFill>
                  <a:prstClr val="black"/>
                </a:solidFill>
                <a:latin typeface="Calibri"/>
                <a:ea typeface="Times New Roman"/>
              </a:rPr>
              <a:t>)</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id-ID" sz="2600" dirty="0" smtClean="0">
                <a:solidFill>
                  <a:prstClr val="black"/>
                </a:solidFill>
                <a:latin typeface="Calibri"/>
                <a:ea typeface="Times New Roman"/>
              </a:rPr>
              <a:t>H</a:t>
            </a:r>
            <a:r>
              <a:rPr lang="en-US" sz="2600" dirty="0" err="1" smtClean="0">
                <a:solidFill>
                  <a:prstClr val="black"/>
                </a:solidFill>
                <a:latin typeface="Calibri"/>
                <a:ea typeface="Times New Roman"/>
              </a:rPr>
              <a:t>arga</a:t>
            </a:r>
            <a:r>
              <a:rPr lang="en-US" sz="2600" dirty="0" smtClean="0">
                <a:solidFill>
                  <a:prstClr val="black"/>
                </a:solidFill>
                <a:latin typeface="Calibri"/>
                <a:ea typeface="Times New Roman"/>
              </a:rPr>
              <a:t> </a:t>
            </a:r>
            <a:r>
              <a:rPr lang="en-US" sz="2600" dirty="0" err="1">
                <a:solidFill>
                  <a:prstClr val="black"/>
                </a:solidFill>
                <a:latin typeface="Calibri"/>
                <a:ea typeface="Times New Roman"/>
              </a:rPr>
              <a:t>barang</a:t>
            </a:r>
            <a:r>
              <a:rPr lang="en-US" sz="2600" dirty="0">
                <a:solidFill>
                  <a:prstClr val="black"/>
                </a:solidFill>
                <a:latin typeface="Calibri"/>
                <a:ea typeface="Times New Roman"/>
              </a:rPr>
              <a:t> lain ( Ps, Pc )</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id-ID" sz="2600" dirty="0" smtClean="0">
                <a:solidFill>
                  <a:prstClr val="black"/>
                </a:solidFill>
                <a:latin typeface="Calibri"/>
                <a:ea typeface="Times New Roman"/>
              </a:rPr>
              <a:t>H</a:t>
            </a:r>
            <a:r>
              <a:rPr lang="en-US" sz="2600" dirty="0" err="1" smtClean="0">
                <a:solidFill>
                  <a:prstClr val="black"/>
                </a:solidFill>
                <a:latin typeface="Calibri"/>
                <a:ea typeface="Times New Roman"/>
              </a:rPr>
              <a:t>arga</a:t>
            </a:r>
            <a:r>
              <a:rPr lang="en-US" sz="2600" dirty="0" smtClean="0">
                <a:solidFill>
                  <a:prstClr val="black"/>
                </a:solidFill>
                <a:latin typeface="Calibri"/>
                <a:ea typeface="Times New Roman"/>
              </a:rPr>
              <a:t> </a:t>
            </a:r>
            <a:r>
              <a:rPr lang="en-US" sz="2600" dirty="0">
                <a:solidFill>
                  <a:prstClr val="black"/>
                </a:solidFill>
                <a:latin typeface="Calibri"/>
                <a:ea typeface="Times New Roman"/>
              </a:rPr>
              <a:t>input </a:t>
            </a:r>
            <a:r>
              <a:rPr lang="en-US" sz="2600" dirty="0" err="1">
                <a:solidFill>
                  <a:prstClr val="black"/>
                </a:solidFill>
                <a:latin typeface="Calibri"/>
                <a:ea typeface="Times New Roman"/>
              </a:rPr>
              <a:t>variabel</a:t>
            </a:r>
            <a:r>
              <a:rPr lang="en-US" sz="2600" dirty="0">
                <a:solidFill>
                  <a:prstClr val="black"/>
                </a:solidFill>
                <a:latin typeface="Calibri"/>
                <a:ea typeface="Times New Roman"/>
              </a:rPr>
              <a:t> (</a:t>
            </a:r>
            <a:r>
              <a:rPr lang="en-US" sz="2600" dirty="0" err="1">
                <a:solidFill>
                  <a:prstClr val="black"/>
                </a:solidFill>
                <a:latin typeface="Calibri"/>
                <a:ea typeface="Times New Roman"/>
              </a:rPr>
              <a:t>P.var</a:t>
            </a:r>
            <a:r>
              <a:rPr lang="en-US" sz="2600" dirty="0">
                <a:solidFill>
                  <a:prstClr val="black"/>
                </a:solidFill>
                <a:latin typeface="Calibri"/>
                <a:ea typeface="Times New Roman"/>
              </a:rPr>
              <a:t>) </a:t>
            </a:r>
            <a:r>
              <a:rPr lang="id-ID" sz="2600" dirty="0" smtClean="0">
                <a:solidFill>
                  <a:prstClr val="black"/>
                </a:solidFill>
                <a:latin typeface="Calibri"/>
                <a:ea typeface="Times New Roman"/>
              </a:rPr>
              <a:t>/ Biaya </a:t>
            </a:r>
            <a:r>
              <a:rPr lang="id-ID" sz="2600" dirty="0">
                <a:solidFill>
                  <a:prstClr val="black"/>
                </a:solidFill>
                <a:latin typeface="Calibri"/>
                <a:ea typeface="Times New Roman"/>
              </a:rPr>
              <a:t>Produksi </a:t>
            </a:r>
            <a:r>
              <a:rPr lang="en-US" sz="2600" dirty="0" smtClean="0">
                <a:solidFill>
                  <a:prstClr val="black"/>
                </a:solidFill>
                <a:latin typeface="Calibri"/>
                <a:ea typeface="Times New Roman"/>
              </a:rPr>
              <a:t>(</a:t>
            </a:r>
            <a:r>
              <a:rPr lang="id-ID" sz="2600" dirty="0" smtClean="0">
                <a:solidFill>
                  <a:prstClr val="black"/>
                </a:solidFill>
                <a:latin typeface="Calibri"/>
                <a:ea typeface="Times New Roman"/>
              </a:rPr>
              <a:t>C</a:t>
            </a:r>
            <a:r>
              <a:rPr lang="en-US" sz="2600" dirty="0" smtClean="0">
                <a:solidFill>
                  <a:prstClr val="black"/>
                </a:solidFill>
                <a:latin typeface="Calibri"/>
                <a:ea typeface="Times New Roman"/>
              </a:rPr>
              <a:t>)</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a:solidFill>
                  <a:prstClr val="black"/>
                </a:solidFill>
                <a:latin typeface="Calibri"/>
                <a:ea typeface="Times New Roman"/>
              </a:rPr>
              <a:t>Teknologi</a:t>
            </a:r>
            <a:r>
              <a:rPr lang="en-US" sz="2600" dirty="0">
                <a:solidFill>
                  <a:prstClr val="black"/>
                </a:solidFill>
                <a:latin typeface="Calibri"/>
                <a:ea typeface="Times New Roman"/>
              </a:rPr>
              <a:t> (</a:t>
            </a:r>
            <a:r>
              <a:rPr lang="en-US" sz="2600" dirty="0" err="1" smtClean="0">
                <a:solidFill>
                  <a:prstClr val="black"/>
                </a:solidFill>
                <a:latin typeface="Calibri"/>
                <a:ea typeface="Times New Roman"/>
              </a:rPr>
              <a:t>Tek</a:t>
            </a:r>
            <a:r>
              <a:rPr lang="en-US" sz="2600" dirty="0" smtClean="0">
                <a:solidFill>
                  <a:prstClr val="black"/>
                </a:solidFill>
                <a:latin typeface="Calibri"/>
                <a:ea typeface="Times New Roman"/>
              </a:rPr>
              <a:t>)</a:t>
            </a:r>
            <a:endParaRPr lang="id-ID" sz="2600" dirty="0" smtClean="0">
              <a:solidFill>
                <a:prstClr val="black"/>
              </a:solidFill>
              <a:latin typeface="Calibri"/>
              <a:ea typeface="Times New Roman"/>
            </a:endParaRPr>
          </a:p>
          <a:p>
            <a:pPr marL="342900" indent="-342900" algn="just">
              <a:buSzPts val="1600"/>
              <a:buFont typeface="Times New Roman"/>
              <a:buAutoNum type="alphaLcPeriod"/>
            </a:pPr>
            <a:r>
              <a:rPr lang="fi-FI" sz="2600" dirty="0">
                <a:solidFill>
                  <a:prstClr val="black"/>
                </a:solidFill>
                <a:latin typeface="Calibri"/>
                <a:ea typeface="Times New Roman"/>
              </a:rPr>
              <a:t>Tujuan </a:t>
            </a:r>
            <a:r>
              <a:rPr lang="id-ID" sz="2600" dirty="0" smtClean="0">
                <a:solidFill>
                  <a:prstClr val="black"/>
                </a:solidFill>
                <a:latin typeface="Calibri"/>
                <a:ea typeface="Times New Roman"/>
              </a:rPr>
              <a:t>/ Sasaran y</a:t>
            </a:r>
            <a:r>
              <a:rPr lang="fi-FI" sz="2600" dirty="0" smtClean="0">
                <a:solidFill>
                  <a:prstClr val="black"/>
                </a:solidFill>
                <a:latin typeface="Calibri"/>
                <a:ea typeface="Times New Roman"/>
              </a:rPr>
              <a:t>ang </a:t>
            </a:r>
            <a:r>
              <a:rPr lang="id-ID" sz="2600" dirty="0" smtClean="0">
                <a:solidFill>
                  <a:prstClr val="black"/>
                </a:solidFill>
                <a:latin typeface="Calibri"/>
                <a:ea typeface="Times New Roman"/>
              </a:rPr>
              <a:t>i</a:t>
            </a:r>
            <a:r>
              <a:rPr lang="fi-FI" sz="2600" dirty="0" smtClean="0">
                <a:solidFill>
                  <a:prstClr val="black"/>
                </a:solidFill>
                <a:latin typeface="Calibri"/>
                <a:ea typeface="Times New Roman"/>
              </a:rPr>
              <a:t>ngin </a:t>
            </a:r>
            <a:r>
              <a:rPr lang="id-ID" sz="2600" dirty="0" smtClean="0">
                <a:solidFill>
                  <a:prstClr val="black"/>
                </a:solidFill>
                <a:latin typeface="Calibri"/>
                <a:ea typeface="Times New Roman"/>
              </a:rPr>
              <a:t>d</a:t>
            </a:r>
            <a:r>
              <a:rPr lang="fi-FI" sz="2600" dirty="0" smtClean="0">
                <a:solidFill>
                  <a:prstClr val="black"/>
                </a:solidFill>
                <a:latin typeface="Calibri"/>
                <a:ea typeface="Times New Roman"/>
              </a:rPr>
              <a:t>icapai </a:t>
            </a:r>
            <a:r>
              <a:rPr lang="id-ID" sz="2600" dirty="0" smtClean="0">
                <a:solidFill>
                  <a:prstClr val="black"/>
                </a:solidFill>
                <a:latin typeface="Calibri"/>
                <a:ea typeface="Times New Roman"/>
              </a:rPr>
              <a:t>p</a:t>
            </a:r>
            <a:r>
              <a:rPr lang="fi-FI" sz="2600" dirty="0" smtClean="0">
                <a:solidFill>
                  <a:prstClr val="black"/>
                </a:solidFill>
                <a:latin typeface="Calibri"/>
                <a:ea typeface="Times New Roman"/>
              </a:rPr>
              <a:t>erusahaan</a:t>
            </a:r>
            <a:r>
              <a:rPr lang="id-ID" sz="2600" dirty="0" smtClean="0">
                <a:solidFill>
                  <a:prstClr val="black"/>
                </a:solidFill>
                <a:latin typeface="Calibri"/>
                <a:ea typeface="Times New Roman"/>
              </a:rPr>
              <a:t> (Goal)</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en-US" sz="2600" dirty="0" err="1" smtClean="0">
                <a:solidFill>
                  <a:prstClr val="black"/>
                </a:solidFill>
                <a:latin typeface="Calibri"/>
                <a:ea typeface="Times New Roman"/>
              </a:rPr>
              <a:t>Adanya</a:t>
            </a:r>
            <a:r>
              <a:rPr lang="id-ID" sz="2600" dirty="0" smtClean="0">
                <a:solidFill>
                  <a:prstClr val="black"/>
                </a:solidFill>
                <a:latin typeface="Calibri"/>
                <a:ea typeface="Times New Roman"/>
              </a:rPr>
              <a:t> </a:t>
            </a:r>
            <a:r>
              <a:rPr lang="en-US" sz="2600" dirty="0" err="1" smtClean="0">
                <a:solidFill>
                  <a:prstClr val="black"/>
                </a:solidFill>
                <a:latin typeface="Calibri"/>
                <a:ea typeface="Times New Roman"/>
              </a:rPr>
              <a:t>perubahan-perubahan</a:t>
            </a:r>
            <a:r>
              <a:rPr lang="en-US" sz="2600" dirty="0" smtClean="0">
                <a:solidFill>
                  <a:prstClr val="black"/>
                </a:solidFill>
                <a:latin typeface="Calibri"/>
                <a:ea typeface="Times New Roman"/>
              </a:rPr>
              <a:t> </a:t>
            </a:r>
            <a:r>
              <a:rPr lang="en-US" sz="2600" dirty="0" err="1" smtClean="0">
                <a:solidFill>
                  <a:prstClr val="black"/>
                </a:solidFill>
                <a:latin typeface="Calibri"/>
                <a:ea typeface="Times New Roman"/>
              </a:rPr>
              <a:t>produktivitas</a:t>
            </a:r>
            <a:r>
              <a:rPr lang="id-ID" sz="2600" dirty="0" smtClean="0">
                <a:solidFill>
                  <a:prstClr val="black"/>
                </a:solidFill>
                <a:latin typeface="Calibri"/>
                <a:ea typeface="Times New Roman"/>
              </a:rPr>
              <a:t> (In)</a:t>
            </a:r>
          </a:p>
          <a:p>
            <a:pPr marL="342900" indent="-342900" algn="just">
              <a:buSzPts val="1600"/>
              <a:buFont typeface="Times New Roman"/>
              <a:buAutoNum type="alphaLcPeriod"/>
            </a:pPr>
            <a:r>
              <a:rPr lang="en-US" sz="2600" dirty="0" err="1">
                <a:solidFill>
                  <a:prstClr val="black"/>
                </a:solidFill>
                <a:latin typeface="Calibri"/>
                <a:ea typeface="Times New Roman"/>
              </a:rPr>
              <a:t>Ditemukannya</a:t>
            </a:r>
            <a:r>
              <a:rPr lang="en-US" sz="2600" dirty="0">
                <a:solidFill>
                  <a:prstClr val="black"/>
                </a:solidFill>
                <a:latin typeface="Calibri"/>
                <a:ea typeface="Times New Roman"/>
              </a:rPr>
              <a:t> </a:t>
            </a:r>
            <a:r>
              <a:rPr lang="en-US" sz="2600" dirty="0" err="1">
                <a:solidFill>
                  <a:prstClr val="black"/>
                </a:solidFill>
                <a:latin typeface="Calibri"/>
                <a:ea typeface="Times New Roman"/>
              </a:rPr>
              <a:t>sumber</a:t>
            </a:r>
            <a:r>
              <a:rPr lang="en-US" sz="2600" dirty="0">
                <a:solidFill>
                  <a:prstClr val="black"/>
                </a:solidFill>
                <a:latin typeface="Calibri"/>
                <a:ea typeface="Times New Roman"/>
              </a:rPr>
              <a:t>-umber </a:t>
            </a:r>
            <a:r>
              <a:rPr lang="en-US" sz="2600" dirty="0" err="1">
                <a:solidFill>
                  <a:prstClr val="black"/>
                </a:solidFill>
                <a:latin typeface="Calibri"/>
                <a:ea typeface="Times New Roman"/>
              </a:rPr>
              <a:t>bahan</a:t>
            </a:r>
            <a:r>
              <a:rPr lang="en-US" sz="2600" dirty="0">
                <a:solidFill>
                  <a:prstClr val="black"/>
                </a:solidFill>
                <a:latin typeface="Calibri"/>
                <a:ea typeface="Times New Roman"/>
              </a:rPr>
              <a:t> </a:t>
            </a:r>
            <a:r>
              <a:rPr lang="en-US" sz="2600" dirty="0" err="1">
                <a:solidFill>
                  <a:prstClr val="black"/>
                </a:solidFill>
                <a:latin typeface="Calibri"/>
                <a:ea typeface="Times New Roman"/>
              </a:rPr>
              <a:t>baku</a:t>
            </a:r>
            <a:r>
              <a:rPr lang="en-US" sz="2600" dirty="0">
                <a:solidFill>
                  <a:prstClr val="black"/>
                </a:solidFill>
                <a:latin typeface="Calibri"/>
                <a:ea typeface="Times New Roman"/>
              </a:rPr>
              <a:t> </a:t>
            </a:r>
            <a:r>
              <a:rPr lang="en-US" sz="2600" dirty="0" err="1">
                <a:solidFill>
                  <a:prstClr val="black"/>
                </a:solidFill>
                <a:latin typeface="Calibri"/>
                <a:ea typeface="Times New Roman"/>
              </a:rPr>
              <a:t>baru</a:t>
            </a:r>
            <a:endParaRPr lang="id-ID" sz="2600" dirty="0">
              <a:solidFill>
                <a:prstClr val="black"/>
              </a:solidFill>
              <a:latin typeface="Calibri"/>
              <a:ea typeface="Times New Roman"/>
            </a:endParaRPr>
          </a:p>
          <a:p>
            <a:pPr marL="342900" indent="-342900" algn="just">
              <a:buSzPts val="1600"/>
              <a:buFont typeface="Times New Roman"/>
              <a:buAutoNum type="alphaLcPeriod"/>
            </a:pPr>
            <a:r>
              <a:rPr lang="id-ID" sz="2600" dirty="0">
                <a:solidFill>
                  <a:prstClr val="black"/>
                </a:solidFill>
                <a:latin typeface="Calibri"/>
                <a:ea typeface="Times New Roman"/>
              </a:rPr>
              <a:t>Perluasan pasar.</a:t>
            </a:r>
          </a:p>
          <a:p>
            <a:pPr algn="just">
              <a:lnSpc>
                <a:spcPct val="200000"/>
              </a:lnSpc>
            </a:pPr>
            <a:r>
              <a:rPr lang="es-ES" sz="2800" dirty="0" err="1">
                <a:solidFill>
                  <a:prstClr val="black"/>
                </a:solidFill>
                <a:latin typeface="Calibri"/>
                <a:ea typeface="Times New Roman"/>
              </a:rPr>
              <a:t>Maka</a:t>
            </a:r>
            <a:r>
              <a:rPr lang="id-ID" sz="2800" dirty="0">
                <a:solidFill>
                  <a:prstClr val="black"/>
                </a:solidFill>
                <a:latin typeface="Calibri"/>
                <a:ea typeface="Times New Roman"/>
              </a:rPr>
              <a:t> </a:t>
            </a:r>
            <a:r>
              <a:rPr lang="id-ID" sz="2800" dirty="0" smtClean="0">
                <a:solidFill>
                  <a:prstClr val="black"/>
                </a:solidFill>
                <a:latin typeface="Calibri"/>
                <a:ea typeface="Times New Roman"/>
              </a:rPr>
              <a:t>:</a:t>
            </a:r>
          </a:p>
          <a:p>
            <a:pPr algn="just"/>
            <a:r>
              <a:rPr lang="id-ID" sz="2400" dirty="0">
                <a:solidFill>
                  <a:prstClr val="black"/>
                </a:solidFill>
                <a:latin typeface="Calibri"/>
              </a:rPr>
              <a:t>Jika</a:t>
            </a:r>
            <a:endParaRPr lang="id-ID" sz="2200" dirty="0">
              <a:solidFill>
                <a:prstClr val="black"/>
              </a:solidFill>
              <a:latin typeface="Calibri"/>
            </a:endParaRPr>
          </a:p>
        </p:txBody>
      </p:sp>
      <p:sp>
        <p:nvSpPr>
          <p:cNvPr id="4" name="object 7"/>
          <p:cNvSpPr txBox="1"/>
          <p:nvPr/>
        </p:nvSpPr>
        <p:spPr>
          <a:xfrm>
            <a:off x="206504" y="476672"/>
            <a:ext cx="8757984" cy="422552"/>
          </a:xfrm>
          <a:prstGeom prst="rect">
            <a:avLst/>
          </a:prstGeom>
          <a:solidFill>
            <a:srgbClr val="45C1A3"/>
          </a:solidFill>
        </p:spPr>
        <p:txBody>
          <a:bodyPr vert="horz" wrap="square" lIns="0" tIns="22225" rIns="0" bIns="0" rtlCol="0">
            <a:spAutoFit/>
          </a:bodyPr>
          <a:lstStyle/>
          <a:p>
            <a:pPr marL="107314" algn="ctr">
              <a:spcBef>
                <a:spcPts val="175"/>
              </a:spcBef>
              <a:spcAft>
                <a:spcPts val="600"/>
              </a:spcAft>
            </a:pPr>
            <a:r>
              <a:rPr sz="2600" b="1" spc="-10" dirty="0">
                <a:solidFill>
                  <a:srgbClr val="FFFFFF"/>
                </a:solidFill>
                <a:latin typeface="Arial"/>
                <a:cs typeface="Arial"/>
              </a:rPr>
              <a:t>Apa</a:t>
            </a:r>
            <a:r>
              <a:rPr sz="2600" b="1" spc="10" dirty="0">
                <a:solidFill>
                  <a:srgbClr val="FFFFFF"/>
                </a:solidFill>
                <a:latin typeface="Arial"/>
                <a:cs typeface="Arial"/>
              </a:rPr>
              <a:t> </a:t>
            </a:r>
            <a:r>
              <a:rPr sz="2600" b="1" spc="-15" dirty="0">
                <a:solidFill>
                  <a:srgbClr val="FFFFFF"/>
                </a:solidFill>
                <a:latin typeface="Arial"/>
                <a:cs typeface="Arial"/>
              </a:rPr>
              <a:t>yg</a:t>
            </a:r>
            <a:r>
              <a:rPr sz="2600" b="1" spc="15" dirty="0">
                <a:solidFill>
                  <a:srgbClr val="FFFFFF"/>
                </a:solidFill>
                <a:latin typeface="Arial"/>
                <a:cs typeface="Arial"/>
              </a:rPr>
              <a:t> </a:t>
            </a:r>
            <a:r>
              <a:rPr sz="2600" b="1" spc="-5" dirty="0">
                <a:solidFill>
                  <a:srgbClr val="FFFFFF"/>
                </a:solidFill>
                <a:latin typeface="Arial"/>
                <a:cs typeface="Arial"/>
              </a:rPr>
              <a:t>Menentukan</a:t>
            </a:r>
            <a:r>
              <a:rPr sz="2600" b="1" spc="-25" dirty="0">
                <a:solidFill>
                  <a:srgbClr val="FFFFFF"/>
                </a:solidFill>
                <a:latin typeface="Arial"/>
                <a:cs typeface="Arial"/>
              </a:rPr>
              <a:t> </a:t>
            </a:r>
            <a:r>
              <a:rPr sz="2600" b="1" dirty="0">
                <a:solidFill>
                  <a:srgbClr val="FFFFFF"/>
                </a:solidFill>
                <a:latin typeface="Arial"/>
                <a:cs typeface="Arial"/>
              </a:rPr>
              <a:t>Jumlah</a:t>
            </a:r>
            <a:r>
              <a:rPr sz="2600" b="1" spc="-15" dirty="0">
                <a:solidFill>
                  <a:srgbClr val="FFFFFF"/>
                </a:solidFill>
                <a:latin typeface="Arial"/>
                <a:cs typeface="Arial"/>
              </a:rPr>
              <a:t> </a:t>
            </a:r>
            <a:r>
              <a:rPr sz="2600" b="1" spc="-10" dirty="0">
                <a:solidFill>
                  <a:srgbClr val="FFFFFF"/>
                </a:solidFill>
                <a:latin typeface="Arial"/>
                <a:cs typeface="Arial"/>
              </a:rPr>
              <a:t>yang</a:t>
            </a:r>
            <a:r>
              <a:rPr sz="2600" b="1" spc="10" dirty="0">
                <a:solidFill>
                  <a:srgbClr val="FFFFFF"/>
                </a:solidFill>
                <a:latin typeface="Arial"/>
                <a:cs typeface="Arial"/>
              </a:rPr>
              <a:t> </a:t>
            </a:r>
            <a:r>
              <a:rPr sz="2600" b="1" spc="-5" dirty="0" err="1" smtClean="0">
                <a:solidFill>
                  <a:srgbClr val="FFFFFF"/>
                </a:solidFill>
                <a:latin typeface="Arial"/>
                <a:cs typeface="Arial"/>
              </a:rPr>
              <a:t>Ditawarkan</a:t>
            </a:r>
            <a:r>
              <a:rPr sz="2600" b="1" spc="-5" dirty="0" smtClean="0">
                <a:solidFill>
                  <a:srgbClr val="FFFFFF"/>
                </a:solidFill>
                <a:latin typeface="Arial"/>
                <a:cs typeface="Arial"/>
              </a:rPr>
              <a:t>?</a:t>
            </a:r>
            <a:endParaRPr sz="2600" dirty="0">
              <a:solidFill>
                <a:prstClr val="black"/>
              </a:solidFill>
              <a:latin typeface="Arial"/>
              <a:cs typeface="Arial"/>
            </a:endParaRPr>
          </a:p>
        </p:txBody>
      </p:sp>
      <p:sp>
        <p:nvSpPr>
          <p:cNvPr id="5" name="Rectangle 8" descr="Papyrus"/>
          <p:cNvSpPr>
            <a:spLocks noChangeArrowheads="1"/>
          </p:cNvSpPr>
          <p:nvPr/>
        </p:nvSpPr>
        <p:spPr bwMode="auto">
          <a:xfrm>
            <a:off x="1691680" y="4725144"/>
            <a:ext cx="5904656" cy="432048"/>
          </a:xfrm>
          <a:prstGeom prst="rect">
            <a:avLst/>
          </a:prstGeom>
          <a:solidFill>
            <a:srgbClr val="FFFF99"/>
          </a:solidFill>
          <a:ln w="9525">
            <a:solidFill>
              <a:srgbClr val="000000"/>
            </a:solidFill>
            <a:miter lim="800000"/>
            <a:headEnd/>
            <a:tailEnd/>
          </a:ln>
        </p:spPr>
        <p:txBody>
          <a:bodyPr/>
          <a:lstStyle/>
          <a:p>
            <a:pPr algn="ctr"/>
            <a:r>
              <a:rPr lang="es-ES" sz="2400" b="1" dirty="0" smtClean="0">
                <a:solidFill>
                  <a:prstClr val="black"/>
                </a:solidFill>
                <a:ea typeface="Times New Roman"/>
              </a:rPr>
              <a:t>Q</a:t>
            </a:r>
            <a:r>
              <a:rPr lang="id-ID" sz="2400" b="1" dirty="0" smtClean="0">
                <a:solidFill>
                  <a:prstClr val="black"/>
                </a:solidFill>
                <a:ea typeface="Times New Roman"/>
              </a:rPr>
              <a:t>s</a:t>
            </a:r>
            <a:r>
              <a:rPr lang="es-ES" sz="2400" b="1" dirty="0" smtClean="0">
                <a:solidFill>
                  <a:prstClr val="black"/>
                </a:solidFill>
                <a:ea typeface="Times New Roman"/>
              </a:rPr>
              <a:t> </a:t>
            </a:r>
            <a:r>
              <a:rPr lang="es-ES" sz="2400" b="1" dirty="0">
                <a:solidFill>
                  <a:prstClr val="black"/>
                </a:solidFill>
                <a:ea typeface="Times New Roman"/>
              </a:rPr>
              <a:t>= </a:t>
            </a:r>
            <a:r>
              <a:rPr lang="en-US" sz="2400" b="1" dirty="0">
                <a:solidFill>
                  <a:prstClr val="black"/>
                </a:solidFill>
                <a:ea typeface="Times New Roman"/>
                <a:sym typeface="Symbol"/>
              </a:rPr>
              <a:t></a:t>
            </a:r>
            <a:r>
              <a:rPr lang="es-ES" sz="2400" b="1" dirty="0">
                <a:solidFill>
                  <a:prstClr val="black"/>
                </a:solidFill>
                <a:ea typeface="Times New Roman"/>
              </a:rPr>
              <a:t> </a:t>
            </a:r>
            <a:r>
              <a:rPr lang="es-ES" sz="2400" b="1" dirty="0" smtClean="0">
                <a:solidFill>
                  <a:prstClr val="black"/>
                </a:solidFill>
                <a:ea typeface="Times New Roman"/>
              </a:rPr>
              <a:t>(</a:t>
            </a:r>
            <a:r>
              <a:rPr lang="id-ID" sz="2400" b="1" dirty="0" smtClean="0">
                <a:solidFill>
                  <a:prstClr val="black"/>
                </a:solidFill>
                <a:ea typeface="Times New Roman"/>
              </a:rPr>
              <a:t> </a:t>
            </a:r>
            <a:r>
              <a:rPr lang="es-ES" sz="2400" b="1" dirty="0" err="1" smtClean="0">
                <a:solidFill>
                  <a:prstClr val="black"/>
                </a:solidFill>
                <a:ea typeface="Times New Roman"/>
              </a:rPr>
              <a:t>Px</a:t>
            </a:r>
            <a:r>
              <a:rPr lang="es-ES" sz="2400" b="1" dirty="0">
                <a:solidFill>
                  <a:prstClr val="black"/>
                </a:solidFill>
                <a:ea typeface="Times New Roman"/>
              </a:rPr>
              <a:t>,</a:t>
            </a:r>
            <a:r>
              <a:rPr lang="id-ID" sz="2400" b="1" dirty="0">
                <a:solidFill>
                  <a:prstClr val="black"/>
                </a:solidFill>
                <a:ea typeface="Times New Roman"/>
              </a:rPr>
              <a:t> </a:t>
            </a:r>
            <a:r>
              <a:rPr lang="es-ES" sz="2400" b="1" dirty="0" err="1">
                <a:solidFill>
                  <a:prstClr val="black"/>
                </a:solidFill>
                <a:ea typeface="Times New Roman"/>
              </a:rPr>
              <a:t>Ps</a:t>
            </a:r>
            <a:r>
              <a:rPr lang="es-ES" sz="2400" b="1" dirty="0">
                <a:solidFill>
                  <a:prstClr val="black"/>
                </a:solidFill>
                <a:ea typeface="Times New Roman"/>
              </a:rPr>
              <a:t>,</a:t>
            </a:r>
            <a:r>
              <a:rPr lang="id-ID" sz="2400" b="1" dirty="0">
                <a:solidFill>
                  <a:prstClr val="black"/>
                </a:solidFill>
                <a:ea typeface="Times New Roman"/>
              </a:rPr>
              <a:t> </a:t>
            </a:r>
            <a:r>
              <a:rPr lang="es-ES" sz="2400" b="1" dirty="0">
                <a:solidFill>
                  <a:prstClr val="black"/>
                </a:solidFill>
                <a:ea typeface="Times New Roman"/>
              </a:rPr>
              <a:t>Pc,</a:t>
            </a:r>
            <a:r>
              <a:rPr lang="id-ID" sz="2400" b="1" dirty="0">
                <a:solidFill>
                  <a:prstClr val="black"/>
                </a:solidFill>
                <a:ea typeface="Times New Roman"/>
              </a:rPr>
              <a:t> </a:t>
            </a:r>
            <a:r>
              <a:rPr lang="id-ID" sz="2400" b="1" dirty="0" smtClean="0">
                <a:solidFill>
                  <a:prstClr val="black"/>
                </a:solidFill>
                <a:ea typeface="Times New Roman"/>
              </a:rPr>
              <a:t>C</a:t>
            </a:r>
            <a:r>
              <a:rPr lang="es-ES" sz="2400" b="1" dirty="0" smtClean="0">
                <a:solidFill>
                  <a:prstClr val="black"/>
                </a:solidFill>
                <a:ea typeface="Times New Roman"/>
              </a:rPr>
              <a:t>,</a:t>
            </a:r>
            <a:r>
              <a:rPr lang="id-ID" sz="2400" b="1" dirty="0" smtClean="0">
                <a:solidFill>
                  <a:prstClr val="black"/>
                </a:solidFill>
                <a:ea typeface="Times New Roman"/>
              </a:rPr>
              <a:t> </a:t>
            </a:r>
            <a:r>
              <a:rPr lang="es-ES" sz="2400" b="1" dirty="0" smtClean="0">
                <a:solidFill>
                  <a:prstClr val="black"/>
                </a:solidFill>
                <a:ea typeface="Times New Roman"/>
              </a:rPr>
              <a:t>T</a:t>
            </a:r>
            <a:r>
              <a:rPr lang="id-ID" sz="2400" b="1" dirty="0" smtClean="0">
                <a:solidFill>
                  <a:prstClr val="black"/>
                </a:solidFill>
                <a:ea typeface="Times New Roman"/>
              </a:rPr>
              <a:t>e</a:t>
            </a:r>
            <a:r>
              <a:rPr lang="es-ES" sz="2400" b="1" dirty="0" smtClean="0">
                <a:solidFill>
                  <a:prstClr val="black"/>
                </a:solidFill>
                <a:ea typeface="Times New Roman"/>
              </a:rPr>
              <a:t>,</a:t>
            </a:r>
            <a:r>
              <a:rPr lang="id-ID" sz="2400" b="1" dirty="0" smtClean="0">
                <a:solidFill>
                  <a:prstClr val="black"/>
                </a:solidFill>
                <a:ea typeface="Times New Roman"/>
              </a:rPr>
              <a:t> G</a:t>
            </a:r>
            <a:r>
              <a:rPr lang="es-ES" sz="2400" b="1" dirty="0" smtClean="0">
                <a:solidFill>
                  <a:prstClr val="black"/>
                </a:solidFill>
                <a:ea typeface="Times New Roman"/>
              </a:rPr>
              <a:t>,</a:t>
            </a:r>
            <a:r>
              <a:rPr lang="id-ID" sz="2400" b="1" dirty="0" smtClean="0">
                <a:solidFill>
                  <a:prstClr val="black"/>
                </a:solidFill>
                <a:ea typeface="Times New Roman"/>
              </a:rPr>
              <a:t> </a:t>
            </a:r>
            <a:r>
              <a:rPr lang="es-ES" sz="2400" b="1" dirty="0" smtClean="0">
                <a:solidFill>
                  <a:prstClr val="black"/>
                </a:solidFill>
                <a:ea typeface="Times New Roman"/>
              </a:rPr>
              <a:t>I</a:t>
            </a:r>
            <a:r>
              <a:rPr lang="id-ID" sz="2400" b="1" dirty="0" smtClean="0">
                <a:solidFill>
                  <a:prstClr val="black"/>
                </a:solidFill>
                <a:ea typeface="Times New Roman"/>
              </a:rPr>
              <a:t>n, ... )</a:t>
            </a:r>
            <a:endParaRPr lang="en-GB" sz="2400" dirty="0">
              <a:solidFill>
                <a:prstClr val="black"/>
              </a:solidFill>
            </a:endParaRPr>
          </a:p>
        </p:txBody>
      </p:sp>
      <p:sp>
        <p:nvSpPr>
          <p:cNvPr id="6"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
        <p:nvSpPr>
          <p:cNvPr id="2" name="Rectangle 1"/>
          <p:cNvSpPr/>
          <p:nvPr/>
        </p:nvSpPr>
        <p:spPr>
          <a:xfrm>
            <a:off x="2195736" y="5373216"/>
            <a:ext cx="3961918" cy="461665"/>
          </a:xfrm>
          <a:prstGeom prst="rect">
            <a:avLst/>
          </a:prstGeom>
          <a:solidFill>
            <a:schemeClr val="accent1">
              <a:lumMod val="20000"/>
              <a:lumOff val="80000"/>
            </a:schemeClr>
          </a:solidFill>
        </p:spPr>
        <p:txBody>
          <a:bodyPr wrap="none">
            <a:spAutoFit/>
          </a:bodyPr>
          <a:lstStyle/>
          <a:p>
            <a:r>
              <a:rPr lang="id-ID" sz="2400" b="1" dirty="0" smtClean="0"/>
              <a:t> Qs= </a:t>
            </a:r>
            <a:r>
              <a:rPr lang="id-ID" sz="2400" b="1" i="1" dirty="0" smtClean="0"/>
              <a:t>f</a:t>
            </a:r>
            <a:r>
              <a:rPr lang="id-ID" sz="2400" b="1" dirty="0" smtClean="0"/>
              <a:t> {</a:t>
            </a:r>
            <a:r>
              <a:rPr lang="id-ID" sz="2400" b="1" dirty="0" smtClean="0"/>
              <a:t>Px,CeterisParibus</a:t>
            </a:r>
            <a:r>
              <a:rPr lang="id-ID" sz="2400" b="1" dirty="0" smtClean="0"/>
              <a:t>} </a:t>
            </a:r>
            <a:endParaRPr lang="id-ID" sz="2400" b="1" dirty="0"/>
          </a:p>
        </p:txBody>
      </p:sp>
      <p:sp>
        <p:nvSpPr>
          <p:cNvPr id="7" name="Rectangle 6"/>
          <p:cNvSpPr/>
          <p:nvPr/>
        </p:nvSpPr>
        <p:spPr>
          <a:xfrm>
            <a:off x="491168" y="5919663"/>
            <a:ext cx="5881032" cy="461665"/>
          </a:xfrm>
          <a:prstGeom prst="rect">
            <a:avLst/>
          </a:prstGeom>
        </p:spPr>
        <p:txBody>
          <a:bodyPr wrap="square">
            <a:spAutoFit/>
          </a:bodyPr>
          <a:lstStyle/>
          <a:p>
            <a:r>
              <a:rPr lang="id-ID" sz="2400" dirty="0"/>
              <a:t>Maka persamaan </a:t>
            </a:r>
            <a:r>
              <a:rPr lang="id-ID" sz="2400" dirty="0" smtClean="0"/>
              <a:t>penawaran </a:t>
            </a:r>
            <a:r>
              <a:rPr lang="id-ID" sz="2400" dirty="0"/>
              <a:t>pasar adalah </a:t>
            </a:r>
            <a:r>
              <a:rPr lang="id-ID" sz="2400" dirty="0" smtClean="0"/>
              <a:t>:</a:t>
            </a:r>
            <a:endParaRPr lang="id-ID" sz="2400" b="1" dirty="0"/>
          </a:p>
        </p:txBody>
      </p:sp>
      <p:sp>
        <p:nvSpPr>
          <p:cNvPr id="8" name="Rectangle 7"/>
          <p:cNvSpPr/>
          <p:nvPr/>
        </p:nvSpPr>
        <p:spPr>
          <a:xfrm>
            <a:off x="6395824" y="5949280"/>
            <a:ext cx="2208624" cy="461665"/>
          </a:xfrm>
          <a:prstGeom prst="rect">
            <a:avLst/>
          </a:prstGeom>
          <a:solidFill>
            <a:srgbClr val="E9C8EA"/>
          </a:solidFill>
        </p:spPr>
        <p:txBody>
          <a:bodyPr wrap="square">
            <a:spAutoFit/>
          </a:bodyPr>
          <a:lstStyle/>
          <a:p>
            <a:r>
              <a:rPr lang="id-ID" sz="2400" b="1" dirty="0" smtClean="0"/>
              <a:t>Qs </a:t>
            </a:r>
            <a:r>
              <a:rPr lang="id-ID" sz="2400" b="1" dirty="0"/>
              <a:t>=  </a:t>
            </a:r>
            <a:r>
              <a:rPr lang="id-ID" sz="2400" b="1" dirty="0" smtClean="0"/>
              <a:t>a + </a:t>
            </a:r>
            <a:r>
              <a:rPr lang="id-ID" sz="2400" b="1" dirty="0"/>
              <a:t>b.Px </a:t>
            </a:r>
            <a:endParaRPr lang="id-ID" sz="2400" dirty="0"/>
          </a:p>
        </p:txBody>
      </p:sp>
    </p:spTree>
    <p:extLst>
      <p:ext uri="{BB962C8B-B14F-4D97-AF65-F5344CB8AC3E}">
        <p14:creationId xmlns:p14="http://schemas.microsoft.com/office/powerpoint/2010/main" val="3723836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5"/>
          <p:cNvSpPr txBox="1"/>
          <p:nvPr/>
        </p:nvSpPr>
        <p:spPr>
          <a:xfrm>
            <a:off x="323528" y="476672"/>
            <a:ext cx="8424935" cy="403316"/>
          </a:xfrm>
          <a:prstGeom prst="rect">
            <a:avLst/>
          </a:prstGeom>
          <a:solidFill>
            <a:srgbClr val="00B050"/>
          </a:solidFill>
        </p:spPr>
        <p:txBody>
          <a:bodyPr vert="horz" wrap="square" lIns="0" tIns="33655" rIns="0" bIns="0" rtlCol="0">
            <a:spAutoFit/>
          </a:bodyPr>
          <a:lstStyle/>
          <a:p>
            <a:pPr marL="107314" algn="ctr">
              <a:spcBef>
                <a:spcPts val="265"/>
              </a:spcBef>
            </a:pPr>
            <a:r>
              <a:rPr sz="2400" b="1" dirty="0">
                <a:solidFill>
                  <a:srgbClr val="FFFFFF"/>
                </a:solidFill>
                <a:latin typeface="Arial"/>
                <a:cs typeface="Arial"/>
              </a:rPr>
              <a:t>Hakekat</a:t>
            </a:r>
            <a:r>
              <a:rPr sz="2400" b="1" spc="-30" dirty="0">
                <a:solidFill>
                  <a:srgbClr val="FFFFFF"/>
                </a:solidFill>
                <a:latin typeface="Arial"/>
                <a:cs typeface="Arial"/>
              </a:rPr>
              <a:t> </a:t>
            </a:r>
            <a:r>
              <a:rPr sz="2400" b="1" dirty="0">
                <a:solidFill>
                  <a:srgbClr val="FFFFFF"/>
                </a:solidFill>
                <a:latin typeface="Arial"/>
                <a:cs typeface="Arial"/>
              </a:rPr>
              <a:t>Jumlah</a:t>
            </a:r>
            <a:r>
              <a:rPr sz="2400" b="1" spc="-25" dirty="0">
                <a:solidFill>
                  <a:srgbClr val="FFFFFF"/>
                </a:solidFill>
                <a:latin typeface="Arial"/>
                <a:cs typeface="Arial"/>
              </a:rPr>
              <a:t> </a:t>
            </a:r>
            <a:r>
              <a:rPr sz="2400" b="1" spc="-10" dirty="0">
                <a:solidFill>
                  <a:srgbClr val="FFFFFF"/>
                </a:solidFill>
                <a:latin typeface="Arial"/>
                <a:cs typeface="Arial"/>
              </a:rPr>
              <a:t>yang</a:t>
            </a:r>
            <a:r>
              <a:rPr sz="2400" b="1" dirty="0">
                <a:solidFill>
                  <a:srgbClr val="FFFFFF"/>
                </a:solidFill>
                <a:latin typeface="Arial"/>
                <a:cs typeface="Arial"/>
              </a:rPr>
              <a:t> </a:t>
            </a:r>
            <a:r>
              <a:rPr sz="2400" b="1" spc="-5" dirty="0" err="1" smtClean="0">
                <a:solidFill>
                  <a:srgbClr val="FFFFFF"/>
                </a:solidFill>
                <a:latin typeface="Arial"/>
                <a:cs typeface="Arial"/>
              </a:rPr>
              <a:t>Ditawarkan</a:t>
            </a:r>
            <a:endParaRPr sz="2400" dirty="0">
              <a:solidFill>
                <a:prstClr val="black"/>
              </a:solidFill>
              <a:latin typeface="Arial"/>
              <a:cs typeface="Arial"/>
            </a:endParaRPr>
          </a:p>
        </p:txBody>
      </p:sp>
      <p:sp>
        <p:nvSpPr>
          <p:cNvPr id="23" name="object 8"/>
          <p:cNvSpPr txBox="1"/>
          <p:nvPr/>
        </p:nvSpPr>
        <p:spPr>
          <a:xfrm>
            <a:off x="251520" y="1052736"/>
            <a:ext cx="8424935" cy="1577355"/>
          </a:xfrm>
          <a:prstGeom prst="rect">
            <a:avLst/>
          </a:prstGeom>
        </p:spPr>
        <p:txBody>
          <a:bodyPr vert="horz" wrap="square" lIns="0" tIns="12700" rIns="0" bIns="0" rtlCol="0">
            <a:spAutoFit/>
          </a:bodyPr>
          <a:lstStyle/>
          <a:p>
            <a:pPr marL="310515" marR="5080" indent="-285750" algn="just">
              <a:spcBef>
                <a:spcPts val="100"/>
              </a:spcBef>
              <a:buFont typeface="Wingdings" pitchFamily="2" charset="2"/>
              <a:buChar char="§"/>
            </a:pPr>
            <a:r>
              <a:rPr lang="id-ID" sz="2000" b="1" spc="-5" dirty="0">
                <a:solidFill>
                  <a:prstClr val="black"/>
                </a:solidFill>
                <a:latin typeface="Arial MT"/>
                <a:cs typeface="Arial MT"/>
              </a:rPr>
              <a:t>Jumlah yang </a:t>
            </a:r>
            <a:r>
              <a:rPr lang="id-ID" sz="2000" b="1" spc="-5" dirty="0" smtClean="0">
                <a:solidFill>
                  <a:prstClr val="black"/>
                </a:solidFill>
                <a:latin typeface="Arial MT"/>
                <a:cs typeface="Arial MT"/>
              </a:rPr>
              <a:t>ditawarkan </a:t>
            </a:r>
            <a:r>
              <a:rPr lang="id-ID" sz="2000" spc="-5" dirty="0">
                <a:solidFill>
                  <a:prstClr val="black"/>
                </a:solidFill>
                <a:latin typeface="Arial MT"/>
                <a:cs typeface="Arial MT"/>
              </a:rPr>
              <a:t>adalah jumlah </a:t>
            </a:r>
            <a:r>
              <a:rPr lang="id-ID" sz="2000" spc="-5" dirty="0" smtClean="0">
                <a:solidFill>
                  <a:prstClr val="black"/>
                </a:solidFill>
                <a:latin typeface="Arial MT"/>
                <a:cs typeface="Arial MT"/>
              </a:rPr>
              <a:t>dari </a:t>
            </a:r>
            <a:r>
              <a:rPr lang="id-ID" sz="2000" spc="-5" dirty="0">
                <a:solidFill>
                  <a:prstClr val="black"/>
                </a:solidFill>
                <a:latin typeface="Arial MT"/>
                <a:cs typeface="Arial MT"/>
              </a:rPr>
              <a:t>suatu </a:t>
            </a:r>
            <a:r>
              <a:rPr lang="id-ID" sz="2000" spc="-5" dirty="0" smtClean="0">
                <a:solidFill>
                  <a:prstClr val="black"/>
                </a:solidFill>
                <a:latin typeface="Arial MT"/>
                <a:cs typeface="Arial MT"/>
              </a:rPr>
              <a:t>barang/jasa yang </a:t>
            </a:r>
            <a:r>
              <a:rPr lang="id-ID" sz="2000" spc="-5" dirty="0">
                <a:solidFill>
                  <a:prstClr val="black"/>
                </a:solidFill>
                <a:latin typeface="Arial MT"/>
                <a:cs typeface="Arial MT"/>
              </a:rPr>
              <a:t>ingin </a:t>
            </a:r>
            <a:r>
              <a:rPr lang="id-ID" sz="2000" spc="-5" dirty="0" smtClean="0">
                <a:solidFill>
                  <a:prstClr val="black"/>
                </a:solidFill>
                <a:latin typeface="Arial MT"/>
                <a:cs typeface="Arial MT"/>
              </a:rPr>
              <a:t>dijual (Q) </a:t>
            </a:r>
            <a:r>
              <a:rPr lang="id-ID" sz="2000" spc="-5" dirty="0">
                <a:solidFill>
                  <a:prstClr val="black"/>
                </a:solidFill>
                <a:latin typeface="Arial MT"/>
                <a:cs typeface="Arial MT"/>
              </a:rPr>
              <a:t>pada tingkat harga </a:t>
            </a:r>
            <a:r>
              <a:rPr lang="id-ID" sz="2000" spc="-5" dirty="0" smtClean="0">
                <a:solidFill>
                  <a:prstClr val="black"/>
                </a:solidFill>
                <a:latin typeface="Arial MT"/>
                <a:cs typeface="Arial MT"/>
              </a:rPr>
              <a:t>tertentu (P) </a:t>
            </a:r>
            <a:r>
              <a:rPr lang="id-ID" sz="2000" spc="-5" dirty="0">
                <a:solidFill>
                  <a:prstClr val="black"/>
                </a:solidFill>
                <a:latin typeface="Arial MT"/>
                <a:cs typeface="Arial MT"/>
              </a:rPr>
              <a:t>sedangkan faktor lainnya (harga komoditi lain, pendapatan, dll) diasumsikan </a:t>
            </a:r>
            <a:r>
              <a:rPr lang="id-ID" sz="2000" b="1" i="1" spc="-5" dirty="0">
                <a:solidFill>
                  <a:prstClr val="black"/>
                </a:solidFill>
                <a:latin typeface="Arial MT"/>
                <a:cs typeface="Arial MT"/>
              </a:rPr>
              <a:t>ceteris </a:t>
            </a:r>
            <a:r>
              <a:rPr lang="id-ID" sz="2000" b="1" i="1" dirty="0">
                <a:solidFill>
                  <a:prstClr val="black"/>
                </a:solidFill>
                <a:latin typeface="Arial MT"/>
                <a:cs typeface="Arial MT"/>
              </a:rPr>
              <a:t> </a:t>
            </a:r>
            <a:r>
              <a:rPr lang="id-ID" sz="2000" b="1" i="1" spc="-5" dirty="0" smtClean="0">
                <a:solidFill>
                  <a:prstClr val="black"/>
                </a:solidFill>
                <a:latin typeface="Arial MT"/>
                <a:cs typeface="Arial MT"/>
              </a:rPr>
              <a:t>paribus</a:t>
            </a:r>
            <a:r>
              <a:rPr lang="id-ID" sz="2000" i="1" spc="-5" dirty="0" smtClean="0">
                <a:solidFill>
                  <a:prstClr val="black"/>
                </a:solidFill>
                <a:latin typeface="Arial MT"/>
                <a:cs typeface="Arial MT"/>
              </a:rPr>
              <a:t>.</a:t>
            </a:r>
          </a:p>
          <a:p>
            <a:pPr marL="310515" marR="5080" indent="-285750" algn="just">
              <a:spcBef>
                <a:spcPts val="100"/>
              </a:spcBef>
              <a:buFont typeface="Wingdings" pitchFamily="2" charset="2"/>
              <a:buChar char="§"/>
            </a:pPr>
            <a:endParaRPr lang="id-ID" sz="2000" i="1" spc="-5" dirty="0" smtClean="0">
              <a:solidFill>
                <a:prstClr val="black"/>
              </a:solidFill>
              <a:latin typeface="Arial MT"/>
              <a:cs typeface="Arial MT"/>
            </a:endParaRPr>
          </a:p>
          <a:p>
            <a:pPr marL="310515" marR="5080" indent="-285750" algn="just">
              <a:spcBef>
                <a:spcPts val="100"/>
              </a:spcBef>
              <a:buFont typeface="Wingdings" pitchFamily="2" charset="2"/>
              <a:buChar char="§"/>
            </a:pPr>
            <a:endParaRPr lang="id-ID" sz="2000" dirty="0">
              <a:solidFill>
                <a:prstClr val="black"/>
              </a:solidFill>
              <a:latin typeface="Arial MT"/>
              <a:cs typeface="Arial MT"/>
            </a:endParaRPr>
          </a:p>
        </p:txBody>
      </p:sp>
      <p:sp>
        <p:nvSpPr>
          <p:cNvPr id="24" name="object 6"/>
          <p:cNvSpPr txBox="1"/>
          <p:nvPr/>
        </p:nvSpPr>
        <p:spPr>
          <a:xfrm>
            <a:off x="323529" y="2780928"/>
            <a:ext cx="8424934" cy="403316"/>
          </a:xfrm>
          <a:prstGeom prst="rect">
            <a:avLst/>
          </a:prstGeom>
          <a:solidFill>
            <a:srgbClr val="4AACC5"/>
          </a:solidFill>
        </p:spPr>
        <p:txBody>
          <a:bodyPr vert="horz" wrap="square" lIns="0" tIns="33655" rIns="0" bIns="0" rtlCol="0">
            <a:spAutoFit/>
          </a:bodyPr>
          <a:lstStyle/>
          <a:p>
            <a:pPr marL="107314" algn="ctr">
              <a:spcBef>
                <a:spcPts val="265"/>
              </a:spcBef>
            </a:pPr>
            <a:r>
              <a:rPr sz="2400" b="1" dirty="0" err="1">
                <a:solidFill>
                  <a:srgbClr val="FFFFFF"/>
                </a:solidFill>
                <a:latin typeface="Arial"/>
                <a:cs typeface="Arial"/>
              </a:rPr>
              <a:t>Aspek</a:t>
            </a:r>
            <a:r>
              <a:rPr sz="2400" b="1" spc="-20" dirty="0">
                <a:solidFill>
                  <a:srgbClr val="FFFFFF"/>
                </a:solidFill>
                <a:latin typeface="Arial"/>
                <a:cs typeface="Arial"/>
              </a:rPr>
              <a:t> </a:t>
            </a:r>
            <a:r>
              <a:rPr sz="2400" b="1" spc="-10" dirty="0">
                <a:solidFill>
                  <a:srgbClr val="FFFFFF"/>
                </a:solidFill>
                <a:latin typeface="Arial"/>
                <a:cs typeface="Arial"/>
              </a:rPr>
              <a:t>yang</a:t>
            </a:r>
            <a:r>
              <a:rPr sz="2400" b="1" spc="10" dirty="0">
                <a:solidFill>
                  <a:srgbClr val="FFFFFF"/>
                </a:solidFill>
                <a:latin typeface="Arial"/>
                <a:cs typeface="Arial"/>
              </a:rPr>
              <a:t> </a:t>
            </a:r>
            <a:r>
              <a:rPr sz="2400" b="1" spc="-5" dirty="0">
                <a:solidFill>
                  <a:srgbClr val="FFFFFF"/>
                </a:solidFill>
                <a:latin typeface="Arial"/>
                <a:cs typeface="Arial"/>
              </a:rPr>
              <a:t>harus</a:t>
            </a:r>
            <a:r>
              <a:rPr sz="2400" b="1" spc="-15" dirty="0">
                <a:solidFill>
                  <a:srgbClr val="FFFFFF"/>
                </a:solidFill>
                <a:latin typeface="Arial"/>
                <a:cs typeface="Arial"/>
              </a:rPr>
              <a:t> </a:t>
            </a:r>
            <a:r>
              <a:rPr sz="2400" b="1" spc="-5" dirty="0">
                <a:solidFill>
                  <a:srgbClr val="FFFFFF"/>
                </a:solidFill>
                <a:latin typeface="Arial"/>
                <a:cs typeface="Arial"/>
              </a:rPr>
              <a:t>diperhatikan</a:t>
            </a:r>
            <a:endParaRPr sz="2400" dirty="0">
              <a:solidFill>
                <a:prstClr val="black"/>
              </a:solidFill>
              <a:latin typeface="Arial"/>
              <a:cs typeface="Arial"/>
            </a:endParaRPr>
          </a:p>
        </p:txBody>
      </p:sp>
      <p:sp>
        <p:nvSpPr>
          <p:cNvPr id="25" name="object 13"/>
          <p:cNvSpPr txBox="1"/>
          <p:nvPr/>
        </p:nvSpPr>
        <p:spPr>
          <a:xfrm>
            <a:off x="323529" y="2996952"/>
            <a:ext cx="8424934" cy="3334246"/>
          </a:xfrm>
          <a:prstGeom prst="rect">
            <a:avLst/>
          </a:prstGeom>
        </p:spPr>
        <p:txBody>
          <a:bodyPr vert="horz" wrap="square" lIns="0" tIns="12700" rIns="0" bIns="0" rtlCol="0">
            <a:spAutoFit/>
          </a:bodyPr>
          <a:lstStyle/>
          <a:p>
            <a:pPr marL="180000" marR="321310" indent="-701040" algn="just">
              <a:spcBef>
                <a:spcPts val="380"/>
              </a:spcBef>
            </a:pPr>
            <a:r>
              <a:rPr sz="2000" dirty="0">
                <a:solidFill>
                  <a:srgbClr val="006FC0"/>
                </a:solidFill>
                <a:latin typeface="Arial MT"/>
                <a:cs typeface="Arial MT"/>
              </a:rPr>
              <a:t>	</a:t>
            </a:r>
            <a:endParaRPr sz="1000" spc="-5" dirty="0">
              <a:solidFill>
                <a:srgbClr val="404040"/>
              </a:solidFill>
              <a:latin typeface="Arial MT"/>
              <a:cs typeface="Arial MT"/>
            </a:endParaRPr>
          </a:p>
          <a:p>
            <a:pPr marL="367665" marR="5080" indent="-342900" algn="just">
              <a:buFont typeface="Arial" pitchFamily="34" charset="0"/>
              <a:buChar char="•"/>
            </a:pPr>
            <a:r>
              <a:rPr lang="id-ID" sz="2000" dirty="0">
                <a:solidFill>
                  <a:srgbClr val="006FC0"/>
                </a:solidFill>
                <a:latin typeface="Arial MT"/>
                <a:cs typeface="Arial MT"/>
              </a:rPr>
              <a:t>Jumlah yang ditawarkan </a:t>
            </a:r>
            <a:r>
              <a:rPr lang="id-ID" sz="2000" dirty="0">
                <a:latin typeface="Arial MT"/>
                <a:cs typeface="Arial MT"/>
              </a:rPr>
              <a:t>mungkin tidak sama</a:t>
            </a:r>
            <a:r>
              <a:rPr lang="id-ID" sz="2000" dirty="0">
                <a:solidFill>
                  <a:srgbClr val="006FC0"/>
                </a:solidFill>
                <a:latin typeface="Arial MT"/>
                <a:cs typeface="Arial MT"/>
              </a:rPr>
              <a:t> dengan  jumlah yang dijual</a:t>
            </a:r>
            <a:endParaRPr lang="id-ID" sz="2000" spc="-5" dirty="0">
              <a:solidFill>
                <a:srgbClr val="006FC0"/>
              </a:solidFill>
              <a:latin typeface="Arial MT"/>
              <a:cs typeface="Arial MT"/>
            </a:endParaRPr>
          </a:p>
          <a:p>
            <a:pPr marL="367665" marR="5080" indent="-342900" algn="just">
              <a:spcBef>
                <a:spcPts val="665"/>
              </a:spcBef>
              <a:spcAft>
                <a:spcPts val="600"/>
              </a:spcAft>
              <a:buFont typeface="Arial" pitchFamily="34" charset="0"/>
              <a:buChar char="•"/>
            </a:pPr>
            <a:r>
              <a:rPr lang="id-ID" sz="2000" spc="-5" dirty="0">
                <a:solidFill>
                  <a:srgbClr val="404040"/>
                </a:solidFill>
                <a:latin typeface="Arial MT"/>
                <a:cs typeface="Arial MT"/>
              </a:rPr>
              <a:t>Jika </a:t>
            </a:r>
            <a:r>
              <a:rPr lang="id-ID" sz="2000" spc="-5" dirty="0" smtClean="0">
                <a:solidFill>
                  <a:srgbClr val="404040"/>
                </a:solidFill>
                <a:latin typeface="Arial MT"/>
                <a:cs typeface="Arial MT"/>
              </a:rPr>
              <a:t>jumlah </a:t>
            </a:r>
            <a:r>
              <a:rPr lang="id-ID" sz="2000" spc="-5" dirty="0">
                <a:solidFill>
                  <a:srgbClr val="404040"/>
                </a:solidFill>
                <a:latin typeface="Arial MT"/>
                <a:cs typeface="Arial MT"/>
              </a:rPr>
              <a:t>yang dijual sama dengan jumlah yang dibeli  konsumen, </a:t>
            </a:r>
            <a:r>
              <a:rPr lang="id-ID" sz="2000" spc="-5" dirty="0" smtClean="0">
                <a:solidFill>
                  <a:srgbClr val="404040"/>
                </a:solidFill>
                <a:latin typeface="Arial MT"/>
                <a:cs typeface="Arial MT"/>
              </a:rPr>
              <a:t>maka </a:t>
            </a:r>
            <a:r>
              <a:rPr lang="id-ID" sz="2000" spc="-5" dirty="0">
                <a:solidFill>
                  <a:srgbClr val="404040"/>
                </a:solidFill>
                <a:latin typeface="Arial MT"/>
                <a:cs typeface="Arial MT"/>
              </a:rPr>
              <a:t>keduanya disebut sebagai </a:t>
            </a:r>
            <a:r>
              <a:rPr lang="id-ID" sz="2000" spc="-5" dirty="0" smtClean="0">
                <a:solidFill>
                  <a:srgbClr val="404040"/>
                </a:solidFill>
                <a:latin typeface="Arial MT"/>
                <a:cs typeface="Arial MT"/>
              </a:rPr>
              <a:t>jumlah yang dipertukarkan </a:t>
            </a:r>
            <a:r>
              <a:rPr lang="id-ID" sz="2000" spc="-5" dirty="0" smtClean="0">
                <a:solidFill>
                  <a:srgbClr val="404040"/>
                </a:solidFill>
                <a:latin typeface="Arial Narrow"/>
                <a:cs typeface="Arial MT"/>
              </a:rPr>
              <a:t>→ </a:t>
            </a:r>
            <a:r>
              <a:rPr lang="id-ID" sz="2000" spc="-5" dirty="0" smtClean="0">
                <a:solidFill>
                  <a:srgbClr val="C00000"/>
                </a:solidFill>
                <a:latin typeface="Arial Narrow"/>
                <a:cs typeface="Arial MT"/>
              </a:rPr>
              <a:t>kesimbangan pasar</a:t>
            </a:r>
            <a:endParaRPr lang="id-ID" sz="2000" spc="-5" dirty="0">
              <a:solidFill>
                <a:srgbClr val="C00000"/>
              </a:solidFill>
              <a:latin typeface="Arial MT"/>
              <a:cs typeface="Arial MT"/>
            </a:endParaRPr>
          </a:p>
          <a:p>
            <a:pPr marL="355600" marR="17780" indent="-342900" algn="just">
              <a:spcBef>
                <a:spcPts val="5"/>
              </a:spcBef>
              <a:spcAft>
                <a:spcPts val="600"/>
              </a:spcAft>
              <a:buFont typeface="Arial" pitchFamily="34" charset="0"/>
              <a:buChar char="•"/>
            </a:pPr>
            <a:r>
              <a:rPr sz="2000" spc="-5" dirty="0" err="1">
                <a:solidFill>
                  <a:prstClr val="black"/>
                </a:solidFill>
                <a:latin typeface="Arial MT"/>
                <a:cs typeface="Arial MT"/>
              </a:rPr>
              <a:t>Merupakan</a:t>
            </a:r>
            <a:r>
              <a:rPr sz="2000" spc="-5" dirty="0">
                <a:solidFill>
                  <a:prstClr val="black"/>
                </a:solidFill>
                <a:latin typeface="Arial MT"/>
                <a:cs typeface="Arial MT"/>
              </a:rPr>
              <a:t> </a:t>
            </a:r>
            <a:r>
              <a:rPr sz="2000" b="1" spc="-10" dirty="0" err="1">
                <a:solidFill>
                  <a:prstClr val="black"/>
                </a:solidFill>
                <a:latin typeface="Arial MT"/>
                <a:cs typeface="Arial MT"/>
              </a:rPr>
              <a:t>konsep</a:t>
            </a:r>
            <a:r>
              <a:rPr sz="2000" b="1" spc="-10" dirty="0">
                <a:solidFill>
                  <a:prstClr val="black"/>
                </a:solidFill>
                <a:latin typeface="Arial MT"/>
                <a:cs typeface="Arial MT"/>
              </a:rPr>
              <a:t> </a:t>
            </a:r>
            <a:r>
              <a:rPr sz="2000" b="1" spc="-10" dirty="0" smtClean="0">
                <a:solidFill>
                  <a:prstClr val="black"/>
                </a:solidFill>
                <a:latin typeface="Arial MT"/>
                <a:cs typeface="Arial MT"/>
              </a:rPr>
              <a:t>flow </a:t>
            </a:r>
            <a:r>
              <a:rPr sz="2000" spc="-10" dirty="0" err="1" smtClean="0">
                <a:solidFill>
                  <a:prstClr val="black"/>
                </a:solidFill>
                <a:latin typeface="Arial MT"/>
                <a:cs typeface="Arial MT"/>
              </a:rPr>
              <a:t>seperti</a:t>
            </a:r>
            <a:r>
              <a:rPr sz="2000" spc="-10" dirty="0" smtClean="0">
                <a:solidFill>
                  <a:prstClr val="black"/>
                </a:solidFill>
                <a:latin typeface="Arial MT"/>
                <a:cs typeface="Arial MT"/>
              </a:rPr>
              <a:t> </a:t>
            </a:r>
            <a:r>
              <a:rPr sz="2000" spc="-10" dirty="0" err="1" smtClean="0">
                <a:solidFill>
                  <a:prstClr val="black"/>
                </a:solidFill>
                <a:latin typeface="Arial MT"/>
                <a:cs typeface="Arial MT"/>
              </a:rPr>
              <a:t>permiantaaan</a:t>
            </a:r>
            <a:r>
              <a:rPr sz="2000" spc="-10" dirty="0" smtClean="0">
                <a:solidFill>
                  <a:prstClr val="black"/>
                </a:solidFill>
                <a:latin typeface="Arial MT"/>
                <a:cs typeface="Arial MT"/>
              </a:rPr>
              <a:t>, </a:t>
            </a:r>
            <a:r>
              <a:rPr sz="2000" spc="-5" dirty="0">
                <a:solidFill>
                  <a:prstClr val="black"/>
                </a:solidFill>
                <a:latin typeface="Arial MT"/>
                <a:cs typeface="Arial MT"/>
              </a:rPr>
              <a:t>artinya jumlah yang </a:t>
            </a:r>
            <a:r>
              <a:rPr sz="2000" spc="-5" dirty="0" err="1" smtClean="0">
                <a:solidFill>
                  <a:prstClr val="black"/>
                </a:solidFill>
                <a:latin typeface="Arial MT"/>
                <a:cs typeface="Arial MT"/>
              </a:rPr>
              <a:t>ditawarkan</a:t>
            </a:r>
            <a:r>
              <a:rPr sz="2000" spc="-5" dirty="0" smtClean="0">
                <a:solidFill>
                  <a:prstClr val="black"/>
                </a:solidFill>
                <a:latin typeface="Arial MT"/>
                <a:cs typeface="Arial MT"/>
              </a:rPr>
              <a:t> </a:t>
            </a:r>
            <a:r>
              <a:rPr sz="2000" spc="-5" dirty="0">
                <a:solidFill>
                  <a:prstClr val="black"/>
                </a:solidFill>
                <a:latin typeface="Arial MT"/>
                <a:cs typeface="Arial MT"/>
              </a:rPr>
              <a:t>berhubungan dengan suatu </a:t>
            </a:r>
            <a:r>
              <a:rPr sz="2000" dirty="0">
                <a:solidFill>
                  <a:prstClr val="black"/>
                </a:solidFill>
                <a:latin typeface="Arial MT"/>
                <a:cs typeface="Arial MT"/>
              </a:rPr>
              <a:t> </a:t>
            </a:r>
            <a:r>
              <a:rPr sz="2000" spc="-5" dirty="0">
                <a:solidFill>
                  <a:prstClr val="black"/>
                </a:solidFill>
                <a:latin typeface="Arial MT"/>
                <a:cs typeface="Arial MT"/>
              </a:rPr>
              <a:t>dimensi</a:t>
            </a:r>
            <a:r>
              <a:rPr sz="2000" spc="-25" dirty="0">
                <a:solidFill>
                  <a:prstClr val="black"/>
                </a:solidFill>
                <a:latin typeface="Arial MT"/>
                <a:cs typeface="Arial MT"/>
              </a:rPr>
              <a:t> </a:t>
            </a:r>
            <a:r>
              <a:rPr sz="2000" spc="-5" dirty="0">
                <a:solidFill>
                  <a:prstClr val="black"/>
                </a:solidFill>
                <a:latin typeface="Arial MT"/>
                <a:cs typeface="Arial MT"/>
              </a:rPr>
              <a:t>waktu </a:t>
            </a:r>
            <a:r>
              <a:rPr sz="2000" dirty="0">
                <a:solidFill>
                  <a:prstClr val="black"/>
                </a:solidFill>
                <a:latin typeface="Arial MT"/>
                <a:cs typeface="Arial MT"/>
              </a:rPr>
              <a:t>atau</a:t>
            </a:r>
            <a:r>
              <a:rPr sz="2000" spc="-10" dirty="0">
                <a:solidFill>
                  <a:prstClr val="black"/>
                </a:solidFill>
                <a:latin typeface="Arial MT"/>
                <a:cs typeface="Arial MT"/>
              </a:rPr>
              <a:t> </a:t>
            </a:r>
            <a:r>
              <a:rPr sz="2000" spc="-5" dirty="0">
                <a:solidFill>
                  <a:prstClr val="black"/>
                </a:solidFill>
                <a:latin typeface="Arial MT"/>
                <a:cs typeface="Arial MT"/>
              </a:rPr>
              <a:t>jangka</a:t>
            </a:r>
            <a:r>
              <a:rPr sz="2000" spc="-10" dirty="0">
                <a:solidFill>
                  <a:prstClr val="black"/>
                </a:solidFill>
                <a:latin typeface="Arial MT"/>
                <a:cs typeface="Arial MT"/>
              </a:rPr>
              <a:t> </a:t>
            </a:r>
            <a:r>
              <a:rPr sz="2000" spc="-5" dirty="0" err="1">
                <a:solidFill>
                  <a:prstClr val="black"/>
                </a:solidFill>
                <a:latin typeface="Arial MT"/>
                <a:cs typeface="Arial MT"/>
              </a:rPr>
              <a:t>waktu</a:t>
            </a:r>
            <a:r>
              <a:rPr sz="2000" spc="5" dirty="0">
                <a:solidFill>
                  <a:prstClr val="black"/>
                </a:solidFill>
                <a:latin typeface="Arial MT"/>
                <a:cs typeface="Arial MT"/>
              </a:rPr>
              <a:t> </a:t>
            </a:r>
            <a:r>
              <a:rPr sz="2000" dirty="0" err="1">
                <a:solidFill>
                  <a:prstClr val="black"/>
                </a:solidFill>
                <a:latin typeface="Arial MT"/>
                <a:cs typeface="Arial MT"/>
              </a:rPr>
              <a:t>tertentu</a:t>
            </a:r>
            <a:endParaRPr sz="2000" dirty="0">
              <a:solidFill>
                <a:prstClr val="black"/>
              </a:solidFill>
              <a:latin typeface="Arial MT"/>
              <a:cs typeface="Arial MT"/>
            </a:endParaRPr>
          </a:p>
          <a:p>
            <a:pPr marL="355600" marR="17780" indent="-342900" algn="just">
              <a:spcBef>
                <a:spcPts val="5"/>
              </a:spcBef>
              <a:buFont typeface="Arial" pitchFamily="34" charset="0"/>
              <a:buChar char="•"/>
            </a:pPr>
            <a:r>
              <a:rPr lang="id-ID" sz="2000" dirty="0">
                <a:solidFill>
                  <a:prstClr val="black"/>
                </a:solidFill>
                <a:latin typeface="Arial MT"/>
                <a:cs typeface="Arial MT"/>
              </a:rPr>
              <a:t>Kurve penawaran bergerak dari kiri bawah </a:t>
            </a:r>
            <a:r>
              <a:rPr lang="id-ID" sz="2000" dirty="0" smtClean="0">
                <a:solidFill>
                  <a:prstClr val="black"/>
                </a:solidFill>
                <a:latin typeface="Arial MT"/>
                <a:cs typeface="Arial MT"/>
              </a:rPr>
              <a:t>ke kanan </a:t>
            </a:r>
            <a:r>
              <a:rPr lang="id-ID" sz="2000" dirty="0">
                <a:solidFill>
                  <a:prstClr val="black"/>
                </a:solidFill>
                <a:latin typeface="Arial MT"/>
                <a:cs typeface="Arial MT"/>
              </a:rPr>
              <a:t>atas</a:t>
            </a:r>
            <a:endParaRPr sz="2000" dirty="0">
              <a:solidFill>
                <a:prstClr val="black"/>
              </a:solidFill>
              <a:latin typeface="Arial MT"/>
              <a:cs typeface="Arial MT"/>
            </a:endParaRPr>
          </a:p>
        </p:txBody>
      </p:sp>
      <p:sp>
        <p:nvSpPr>
          <p:cNvPr id="6" name="Text Box 9"/>
          <p:cNvSpPr txBox="1">
            <a:spLocks noChangeArrowheads="1"/>
          </p:cNvSpPr>
          <p:nvPr/>
        </p:nvSpPr>
        <p:spPr bwMode="auto">
          <a:xfrm>
            <a:off x="2123728" y="2103239"/>
            <a:ext cx="4968551" cy="461665"/>
          </a:xfrm>
          <a:prstGeom prst="rect">
            <a:avLst/>
          </a:prstGeom>
          <a:solidFill>
            <a:srgbClr val="FF99CC"/>
          </a:solidFill>
          <a:ln w="9525">
            <a:solidFill>
              <a:srgbClr val="000000"/>
            </a:solidFill>
            <a:miter lim="800000"/>
            <a:headEnd/>
            <a:tailEnd/>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d-ID" sz="2400" dirty="0" smtClean="0">
                <a:ln>
                  <a:solidFill>
                    <a:schemeClr val="tx1"/>
                  </a:solidFill>
                </a:ln>
                <a:latin typeface="Arial Black" pitchFamily="34" charset="0"/>
              </a:rPr>
              <a:t> </a:t>
            </a:r>
            <a:r>
              <a:rPr lang="en-US" sz="2400" dirty="0" err="1" smtClean="0">
                <a:ln>
                  <a:solidFill>
                    <a:schemeClr val="tx1"/>
                  </a:solidFill>
                </a:ln>
                <a:latin typeface="Arial Black" pitchFamily="34" charset="0"/>
              </a:rPr>
              <a:t>Qd</a:t>
            </a:r>
            <a:r>
              <a:rPr lang="en-US" sz="2400" dirty="0" smtClean="0">
                <a:ln>
                  <a:solidFill>
                    <a:schemeClr val="tx1"/>
                  </a:solidFill>
                </a:ln>
                <a:latin typeface="Arial Black" pitchFamily="34" charset="0"/>
              </a:rPr>
              <a:t> = f(P)</a:t>
            </a:r>
            <a:r>
              <a:rPr lang="id-ID" sz="2400" dirty="0">
                <a:ln>
                  <a:solidFill>
                    <a:schemeClr val="tx1"/>
                  </a:solidFill>
                </a:ln>
                <a:latin typeface="Arial Black" pitchFamily="34" charset="0"/>
              </a:rPr>
              <a:t> = </a:t>
            </a:r>
            <a:r>
              <a:rPr lang="id-ID" sz="2400" dirty="0" smtClean="0">
                <a:ln>
                  <a:solidFill>
                    <a:schemeClr val="tx1"/>
                  </a:solidFill>
                </a:ln>
                <a:latin typeface="Arial Black" pitchFamily="34" charset="0"/>
              </a:rPr>
              <a:t>a + b.P </a:t>
            </a:r>
            <a:endParaRPr lang="en-GB" sz="2400" dirty="0">
              <a:ln>
                <a:solidFill>
                  <a:schemeClr val="tx1"/>
                </a:solidFill>
              </a:ln>
              <a:latin typeface="Arial Black" pitchFamily="34" charset="0"/>
            </a:endParaRPr>
          </a:p>
        </p:txBody>
      </p:sp>
      <p:sp>
        <p:nvSpPr>
          <p:cNvPr id="7"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1564691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4"/>
          <p:cNvSpPr txBox="1">
            <a:spLocks noChangeArrowheads="1"/>
          </p:cNvSpPr>
          <p:nvPr/>
        </p:nvSpPr>
        <p:spPr bwMode="auto">
          <a:xfrm>
            <a:off x="323528" y="3068960"/>
            <a:ext cx="5472608" cy="3631763"/>
          </a:xfrm>
          <a:prstGeom prst="rect">
            <a:avLst/>
          </a:prstGeom>
          <a:solidFill>
            <a:schemeClr val="accent3">
              <a:lumMod val="20000"/>
              <a:lumOff val="80000"/>
            </a:schemeClr>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000" b="1" dirty="0" err="1"/>
              <a:t>Terdapat</a:t>
            </a:r>
            <a:r>
              <a:rPr lang="en-US" sz="2000" b="1" dirty="0"/>
              <a:t> </a:t>
            </a:r>
            <a:r>
              <a:rPr lang="en-US" sz="2000" b="1" dirty="0" err="1" smtClean="0"/>
              <a:t>hubungan</a:t>
            </a:r>
            <a:r>
              <a:rPr lang="en-US" sz="2000" b="1" dirty="0" smtClean="0"/>
              <a:t> </a:t>
            </a:r>
            <a:r>
              <a:rPr lang="en-US" sz="2000" b="1" dirty="0" err="1" smtClean="0"/>
              <a:t>searah</a:t>
            </a:r>
            <a:r>
              <a:rPr lang="id-ID" sz="2000" b="1" dirty="0" smtClean="0"/>
              <a:t> /sej</a:t>
            </a:r>
            <a:r>
              <a:rPr lang="en-US" sz="2000" b="1" dirty="0" smtClean="0"/>
              <a:t>a</a:t>
            </a:r>
            <a:r>
              <a:rPr lang="id-ID" sz="2000" b="1" dirty="0" smtClean="0"/>
              <a:t>jar</a:t>
            </a:r>
            <a:r>
              <a:rPr lang="en-US" sz="2000" b="1" dirty="0" smtClean="0"/>
              <a:t> </a:t>
            </a:r>
            <a:r>
              <a:rPr lang="en-US" sz="2000" b="1" dirty="0" err="1"/>
              <a:t>antara</a:t>
            </a:r>
            <a:r>
              <a:rPr lang="en-US" sz="2000" b="1" dirty="0"/>
              <a:t> </a:t>
            </a:r>
            <a:r>
              <a:rPr lang="en-US" sz="2000" b="1" dirty="0" err="1"/>
              <a:t>tingkat</a:t>
            </a:r>
            <a:r>
              <a:rPr lang="en-US" sz="2000" b="1" dirty="0"/>
              <a:t> </a:t>
            </a:r>
            <a:r>
              <a:rPr lang="en-US" sz="2000" b="1" dirty="0" err="1"/>
              <a:t>harga</a:t>
            </a:r>
            <a:r>
              <a:rPr lang="en-US" sz="2000" b="1" dirty="0"/>
              <a:t> </a:t>
            </a:r>
            <a:r>
              <a:rPr lang="en-US" sz="2000" b="1" dirty="0" err="1"/>
              <a:t>dengan</a:t>
            </a:r>
            <a:r>
              <a:rPr lang="en-US" sz="2000" b="1" dirty="0"/>
              <a:t> </a:t>
            </a:r>
            <a:r>
              <a:rPr lang="en-US" sz="2000" b="1" dirty="0" err="1"/>
              <a:t>jumlah</a:t>
            </a:r>
            <a:r>
              <a:rPr lang="en-US" sz="2000" b="1" dirty="0"/>
              <a:t> </a:t>
            </a:r>
            <a:r>
              <a:rPr lang="en-US" sz="2000" b="1" dirty="0" err="1" smtClean="0"/>
              <a:t>pe</a:t>
            </a:r>
            <a:r>
              <a:rPr lang="id-ID" sz="2000" b="1" dirty="0" smtClean="0"/>
              <a:t>nawa</a:t>
            </a:r>
            <a:r>
              <a:rPr lang="en-US" sz="2000" b="1" dirty="0" smtClean="0"/>
              <a:t>ran</a:t>
            </a:r>
            <a:r>
              <a:rPr lang="id-ID" sz="2000" b="1" dirty="0" smtClean="0"/>
              <a:t> </a:t>
            </a:r>
            <a:r>
              <a:rPr lang="id-ID" sz="2000" b="1" dirty="0" smtClean="0">
                <a:latin typeface="Arial Narrow"/>
              </a:rPr>
              <a:t> </a:t>
            </a:r>
          </a:p>
          <a:p>
            <a:pPr algn="ctr" eaLnBrk="1" hangingPunct="1">
              <a:spcBef>
                <a:spcPct val="50000"/>
              </a:spcBef>
            </a:pPr>
            <a:r>
              <a:rPr lang="id-ID" sz="2000" b="1" dirty="0" smtClean="0">
                <a:latin typeface="Arial Narrow"/>
              </a:rPr>
              <a:t>P↑ maka Q</a:t>
            </a:r>
            <a:r>
              <a:rPr lang="id-ID" sz="2000" b="1" dirty="0">
                <a:latin typeface="Arial Narrow"/>
              </a:rPr>
              <a:t> ↑ </a:t>
            </a:r>
            <a:r>
              <a:rPr lang="id-ID" sz="2000" b="1" dirty="0" smtClean="0">
                <a:latin typeface="Arial Narrow"/>
              </a:rPr>
              <a:t> </a:t>
            </a:r>
            <a:r>
              <a:rPr lang="id-ID" sz="2000" b="1" dirty="0" smtClean="0">
                <a:solidFill>
                  <a:srgbClr val="C00000"/>
                </a:solidFill>
                <a:latin typeface="Arial Narrow"/>
              </a:rPr>
              <a:t>atau</a:t>
            </a:r>
            <a:r>
              <a:rPr lang="id-ID" sz="2000" b="1" dirty="0" smtClean="0">
                <a:latin typeface="Arial Narrow"/>
              </a:rPr>
              <a:t>  P↓maka Q </a:t>
            </a:r>
            <a:r>
              <a:rPr lang="id-ID" sz="2000" b="1" dirty="0">
                <a:latin typeface="Arial Narrow"/>
              </a:rPr>
              <a:t>↓</a:t>
            </a:r>
            <a:endParaRPr lang="id-ID" sz="2000" b="1" dirty="0" smtClean="0"/>
          </a:p>
          <a:p>
            <a:pPr algn="ctr" eaLnBrk="1" hangingPunct="1">
              <a:spcBef>
                <a:spcPct val="50000"/>
              </a:spcBef>
            </a:pPr>
            <a:r>
              <a:rPr lang="en-US" sz="2000" b="1" dirty="0" err="1" smtClean="0"/>
              <a:t>Besar</a:t>
            </a:r>
            <a:r>
              <a:rPr lang="en-US" sz="2000" b="1" dirty="0" smtClean="0"/>
              <a:t> </a:t>
            </a:r>
            <a:r>
              <a:rPr lang="en-US" sz="2000" b="1" dirty="0" err="1" smtClean="0"/>
              <a:t>kecilnya</a:t>
            </a:r>
            <a:r>
              <a:rPr lang="en-US" sz="2000" b="1" dirty="0" smtClean="0"/>
              <a:t> </a:t>
            </a:r>
            <a:r>
              <a:rPr lang="en-US" sz="2000" b="1" dirty="0" err="1" smtClean="0"/>
              <a:t>jumlah</a:t>
            </a:r>
            <a:r>
              <a:rPr lang="en-US" sz="2000" b="1" dirty="0" smtClean="0"/>
              <a:t> </a:t>
            </a:r>
            <a:r>
              <a:rPr lang="en-US" sz="2000" b="1" dirty="0" err="1" smtClean="0"/>
              <a:t>barang</a:t>
            </a:r>
            <a:r>
              <a:rPr lang="en-US" sz="2000" b="1" dirty="0" smtClean="0"/>
              <a:t> yang di</a:t>
            </a:r>
            <a:r>
              <a:rPr lang="id-ID" sz="2000" b="1" dirty="0" smtClean="0"/>
              <a:t>tawarkan</a:t>
            </a:r>
            <a:r>
              <a:rPr lang="en-US" sz="2000" b="1" dirty="0" smtClean="0"/>
              <a:t> (</a:t>
            </a:r>
            <a:r>
              <a:rPr lang="en-US" sz="2000" b="1" dirty="0" err="1" smtClean="0"/>
              <a:t>pe</a:t>
            </a:r>
            <a:r>
              <a:rPr lang="id-ID" sz="2000" b="1" dirty="0" smtClean="0"/>
              <a:t>nawa</a:t>
            </a:r>
            <a:r>
              <a:rPr lang="en-US" sz="2000" b="1" dirty="0" smtClean="0"/>
              <a:t>ran) </a:t>
            </a:r>
            <a:r>
              <a:rPr lang="en-US" sz="2000" b="1" dirty="0" err="1" smtClean="0"/>
              <a:t>ditentukan</a:t>
            </a:r>
            <a:r>
              <a:rPr lang="en-US" sz="2000" b="1" dirty="0" smtClean="0"/>
              <a:t> </a:t>
            </a:r>
            <a:r>
              <a:rPr lang="en-US" sz="2000" b="1" dirty="0" err="1" smtClean="0"/>
              <a:t>oleh</a:t>
            </a:r>
            <a:r>
              <a:rPr lang="en-US" sz="2000" b="1" dirty="0" smtClean="0"/>
              <a:t> </a:t>
            </a:r>
            <a:r>
              <a:rPr lang="en-US" sz="2000" b="1" dirty="0" err="1" smtClean="0"/>
              <a:t>naik</a:t>
            </a:r>
            <a:r>
              <a:rPr lang="en-US" sz="2000" b="1" dirty="0" smtClean="0"/>
              <a:t> </a:t>
            </a:r>
            <a:r>
              <a:rPr lang="en-US" sz="2000" b="1" dirty="0" err="1" smtClean="0"/>
              <a:t>turunnya</a:t>
            </a:r>
            <a:r>
              <a:rPr lang="en-US" sz="2000" b="1" dirty="0" smtClean="0"/>
              <a:t> </a:t>
            </a:r>
            <a:r>
              <a:rPr lang="en-US" sz="2000" b="1" dirty="0" err="1" smtClean="0"/>
              <a:t>tingkat</a:t>
            </a:r>
            <a:r>
              <a:rPr lang="en-US" sz="2000" b="1" dirty="0" smtClean="0"/>
              <a:t> </a:t>
            </a:r>
            <a:r>
              <a:rPr lang="en-US" sz="2000" b="1" dirty="0" err="1" smtClean="0"/>
              <a:t>harga</a:t>
            </a:r>
            <a:endParaRPr lang="id-ID" sz="2000" b="1" spc="-5" dirty="0" smtClean="0">
              <a:solidFill>
                <a:srgbClr val="404040"/>
              </a:solidFill>
              <a:latin typeface="Arial Narrow"/>
              <a:cs typeface="Arial MT"/>
            </a:endParaRPr>
          </a:p>
          <a:p>
            <a:pPr algn="ctr" eaLnBrk="1" hangingPunct="1">
              <a:spcBef>
                <a:spcPct val="50000"/>
              </a:spcBef>
            </a:pPr>
            <a:r>
              <a:rPr lang="id-ID" sz="2000" b="1" spc="-5" dirty="0" smtClean="0">
                <a:solidFill>
                  <a:srgbClr val="404040"/>
                </a:solidFill>
                <a:latin typeface="Arial Narrow"/>
                <a:cs typeface="Arial MT"/>
              </a:rPr>
              <a:t>Hipotesis </a:t>
            </a:r>
            <a:r>
              <a:rPr lang="id-ID" sz="2000" b="1" spc="-5" dirty="0">
                <a:solidFill>
                  <a:srgbClr val="404040"/>
                </a:solidFill>
                <a:latin typeface="Arial Narrow"/>
                <a:cs typeface="Arial MT"/>
              </a:rPr>
              <a:t>dasar ekonomi </a:t>
            </a:r>
            <a:r>
              <a:rPr lang="id-ID" sz="2000" b="1" spc="-5" dirty="0" smtClean="0">
                <a:solidFill>
                  <a:srgbClr val="404040"/>
                </a:solidFill>
                <a:latin typeface="Arial Narrow"/>
                <a:cs typeface="Arial MT"/>
              </a:rPr>
              <a:t>: </a:t>
            </a:r>
            <a:r>
              <a:rPr lang="id-ID" sz="2000" b="1" spc="-5" dirty="0" smtClean="0">
                <a:solidFill>
                  <a:srgbClr val="404040"/>
                </a:solidFill>
                <a:latin typeface="Arial MT"/>
                <a:cs typeface="Arial MT"/>
              </a:rPr>
              <a:t>semakin</a:t>
            </a:r>
            <a:r>
              <a:rPr lang="id-ID" sz="2000" b="1" dirty="0" smtClean="0">
                <a:solidFill>
                  <a:srgbClr val="404040"/>
                </a:solidFill>
                <a:latin typeface="Arial MT"/>
                <a:cs typeface="Arial MT"/>
              </a:rPr>
              <a:t> </a:t>
            </a:r>
            <a:r>
              <a:rPr lang="id-ID" sz="2000" b="1" spc="-5" dirty="0" smtClean="0">
                <a:solidFill>
                  <a:srgbClr val="404040"/>
                </a:solidFill>
                <a:latin typeface="Arial MT"/>
                <a:cs typeface="Arial MT"/>
              </a:rPr>
              <a:t>tinggi</a:t>
            </a:r>
            <a:r>
              <a:rPr lang="id-ID" sz="2000" b="1" dirty="0" smtClean="0">
                <a:solidFill>
                  <a:srgbClr val="404040"/>
                </a:solidFill>
                <a:latin typeface="Arial MT"/>
                <a:cs typeface="Arial MT"/>
              </a:rPr>
              <a:t> </a:t>
            </a:r>
            <a:r>
              <a:rPr lang="id-ID" sz="2000" b="1" spc="-5" dirty="0">
                <a:solidFill>
                  <a:srgbClr val="404040"/>
                </a:solidFill>
                <a:latin typeface="Arial MT"/>
                <a:cs typeface="Arial MT"/>
              </a:rPr>
              <a:t>harga</a:t>
            </a:r>
            <a:r>
              <a:rPr lang="id-ID" sz="2000" b="1" dirty="0">
                <a:solidFill>
                  <a:srgbClr val="404040"/>
                </a:solidFill>
                <a:latin typeface="Arial MT"/>
                <a:cs typeface="Arial MT"/>
              </a:rPr>
              <a:t> </a:t>
            </a:r>
            <a:r>
              <a:rPr lang="id-ID" sz="2000" b="1" spc="-5" dirty="0">
                <a:solidFill>
                  <a:srgbClr val="404040"/>
                </a:solidFill>
                <a:latin typeface="Arial MT"/>
                <a:cs typeface="Arial MT"/>
              </a:rPr>
              <a:t>suatu</a:t>
            </a:r>
            <a:r>
              <a:rPr lang="id-ID" sz="2000" b="1" dirty="0">
                <a:solidFill>
                  <a:srgbClr val="404040"/>
                </a:solidFill>
                <a:latin typeface="Arial MT"/>
                <a:cs typeface="Arial MT"/>
              </a:rPr>
              <a:t> </a:t>
            </a:r>
            <a:r>
              <a:rPr lang="id-ID" sz="2000" b="1" spc="-5" dirty="0">
                <a:solidFill>
                  <a:srgbClr val="404040"/>
                </a:solidFill>
                <a:latin typeface="Arial MT"/>
                <a:cs typeface="Arial MT"/>
              </a:rPr>
              <a:t>komoditi, </a:t>
            </a:r>
            <a:r>
              <a:rPr lang="id-ID" sz="2000" b="1" dirty="0">
                <a:solidFill>
                  <a:srgbClr val="404040"/>
                </a:solidFill>
                <a:latin typeface="Arial MT"/>
                <a:cs typeface="Arial MT"/>
              </a:rPr>
              <a:t> </a:t>
            </a:r>
            <a:r>
              <a:rPr lang="id-ID" sz="2000" b="1" spc="-5" dirty="0">
                <a:solidFill>
                  <a:srgbClr val="404040"/>
                </a:solidFill>
                <a:latin typeface="Arial MT"/>
                <a:cs typeface="Arial MT"/>
              </a:rPr>
              <a:t>semakin banyak jumlah komoditi tersebut </a:t>
            </a:r>
            <a:r>
              <a:rPr lang="id-ID" sz="2000" b="1" spc="-5" dirty="0" smtClean="0">
                <a:solidFill>
                  <a:srgbClr val="404040"/>
                </a:solidFill>
                <a:latin typeface="Arial MT"/>
                <a:cs typeface="Arial MT"/>
              </a:rPr>
              <a:t>ditawarkan, </a:t>
            </a:r>
            <a:r>
              <a:rPr lang="id-ID" sz="2000" b="1" dirty="0" smtClean="0">
                <a:solidFill>
                  <a:srgbClr val="404040"/>
                </a:solidFill>
                <a:latin typeface="Arial MT"/>
                <a:cs typeface="Arial MT"/>
              </a:rPr>
              <a:t> </a:t>
            </a:r>
            <a:r>
              <a:rPr lang="id-ID" sz="2000" b="1" spc="-5" dirty="0">
                <a:solidFill>
                  <a:srgbClr val="404040"/>
                </a:solidFill>
                <a:latin typeface="Arial MT"/>
                <a:cs typeface="Arial MT"/>
              </a:rPr>
              <a:t>apabila</a:t>
            </a:r>
            <a:r>
              <a:rPr lang="id-ID" sz="2000" b="1" spc="-20" dirty="0">
                <a:solidFill>
                  <a:srgbClr val="404040"/>
                </a:solidFill>
                <a:latin typeface="Arial MT"/>
                <a:cs typeface="Arial MT"/>
              </a:rPr>
              <a:t> </a:t>
            </a:r>
            <a:r>
              <a:rPr lang="id-ID" sz="2000" b="1" spc="-5" dirty="0">
                <a:solidFill>
                  <a:srgbClr val="404040"/>
                </a:solidFill>
                <a:latin typeface="Arial MT"/>
                <a:cs typeface="Arial MT"/>
              </a:rPr>
              <a:t>variabel</a:t>
            </a:r>
            <a:r>
              <a:rPr lang="id-ID" sz="2000" b="1" spc="-10" dirty="0">
                <a:solidFill>
                  <a:srgbClr val="404040"/>
                </a:solidFill>
                <a:latin typeface="Arial MT"/>
                <a:cs typeface="Arial MT"/>
              </a:rPr>
              <a:t> </a:t>
            </a:r>
            <a:r>
              <a:rPr lang="id-ID" sz="2000" b="1" spc="-5" dirty="0">
                <a:solidFill>
                  <a:srgbClr val="404040"/>
                </a:solidFill>
                <a:latin typeface="Arial MT"/>
                <a:cs typeface="Arial MT"/>
              </a:rPr>
              <a:t>lain</a:t>
            </a:r>
            <a:r>
              <a:rPr lang="id-ID" sz="2000" b="1" spc="-10" dirty="0">
                <a:solidFill>
                  <a:srgbClr val="404040"/>
                </a:solidFill>
                <a:latin typeface="Arial MT"/>
                <a:cs typeface="Arial MT"/>
              </a:rPr>
              <a:t> </a:t>
            </a:r>
            <a:r>
              <a:rPr lang="id-ID" sz="2000" b="1" i="1" spc="-5" dirty="0">
                <a:solidFill>
                  <a:srgbClr val="404040"/>
                </a:solidFill>
                <a:latin typeface="Arial"/>
                <a:cs typeface="Arial"/>
              </a:rPr>
              <a:t>ceteris </a:t>
            </a:r>
            <a:r>
              <a:rPr lang="id-ID" sz="2000" b="1" i="1" spc="-5" dirty="0" smtClean="0">
                <a:solidFill>
                  <a:srgbClr val="404040"/>
                </a:solidFill>
                <a:latin typeface="Arial"/>
                <a:cs typeface="Arial"/>
              </a:rPr>
              <a:t>paribus</a:t>
            </a:r>
            <a:endParaRPr lang="en-GB" sz="2000" b="1" dirty="0"/>
          </a:p>
        </p:txBody>
      </p:sp>
      <p:sp>
        <p:nvSpPr>
          <p:cNvPr id="4" name="object 29"/>
          <p:cNvSpPr txBox="1"/>
          <p:nvPr/>
        </p:nvSpPr>
        <p:spPr>
          <a:xfrm>
            <a:off x="457200" y="1556792"/>
            <a:ext cx="8229600" cy="1367041"/>
          </a:xfrm>
          <a:prstGeom prst="rect">
            <a:avLst/>
          </a:prstGeom>
        </p:spPr>
        <p:txBody>
          <a:bodyPr vert="horz" wrap="square" lIns="0" tIns="12700" rIns="0" bIns="0" rtlCol="0">
            <a:spAutoFit/>
          </a:bodyPr>
          <a:lstStyle/>
          <a:p>
            <a:pPr marL="15240" marR="5080" algn="just"/>
            <a:r>
              <a:rPr lang="id-ID" sz="2200" spc="-5" dirty="0" smtClean="0">
                <a:solidFill>
                  <a:srgbClr val="404040"/>
                </a:solidFill>
                <a:latin typeface="Arial MT"/>
                <a:cs typeface="Arial MT"/>
              </a:rPr>
              <a:t>“ Bila </a:t>
            </a:r>
            <a:r>
              <a:rPr lang="id-ID" sz="2200" spc="-5" dirty="0">
                <a:solidFill>
                  <a:srgbClr val="404040"/>
                </a:solidFill>
                <a:latin typeface="Arial MT"/>
                <a:cs typeface="Arial MT"/>
              </a:rPr>
              <a:t>harga (P) </a:t>
            </a:r>
            <a:r>
              <a:rPr lang="id-ID" sz="2200" spc="-5" dirty="0" smtClean="0">
                <a:solidFill>
                  <a:srgbClr val="404040"/>
                </a:solidFill>
                <a:latin typeface="Arial MT"/>
                <a:cs typeface="Arial MT"/>
              </a:rPr>
              <a:t>suatu </a:t>
            </a:r>
            <a:r>
              <a:rPr lang="id-ID" sz="2200" spc="-5" dirty="0">
                <a:solidFill>
                  <a:srgbClr val="404040"/>
                </a:solidFill>
                <a:latin typeface="Arial MT"/>
                <a:cs typeface="Arial MT"/>
              </a:rPr>
              <a:t>barang </a:t>
            </a:r>
            <a:r>
              <a:rPr lang="id-ID" sz="2200" spc="-5" dirty="0" smtClean="0">
                <a:solidFill>
                  <a:srgbClr val="404040"/>
                </a:solidFill>
                <a:latin typeface="Arial MT"/>
                <a:cs typeface="Arial MT"/>
              </a:rPr>
              <a:t>X naik, </a:t>
            </a:r>
            <a:r>
              <a:rPr lang="id-ID" sz="2200" spc="-5" dirty="0">
                <a:solidFill>
                  <a:srgbClr val="404040"/>
                </a:solidFill>
                <a:latin typeface="Arial MT"/>
                <a:cs typeface="Arial MT"/>
              </a:rPr>
              <a:t>maka jumlah barang </a:t>
            </a:r>
            <a:r>
              <a:rPr lang="id-ID" sz="2200" spc="-5" dirty="0" smtClean="0">
                <a:solidFill>
                  <a:srgbClr val="404040"/>
                </a:solidFill>
                <a:latin typeface="Arial MT"/>
                <a:cs typeface="Arial MT"/>
              </a:rPr>
              <a:t>X yang ditawarkan </a:t>
            </a:r>
            <a:r>
              <a:rPr lang="id-ID" sz="2200" spc="-5" dirty="0">
                <a:solidFill>
                  <a:srgbClr val="404040"/>
                </a:solidFill>
                <a:latin typeface="Arial MT"/>
                <a:cs typeface="Arial MT"/>
              </a:rPr>
              <a:t>(</a:t>
            </a:r>
            <a:r>
              <a:rPr lang="id-ID" sz="2200" spc="-5" dirty="0" smtClean="0">
                <a:solidFill>
                  <a:srgbClr val="404040"/>
                </a:solidFill>
                <a:latin typeface="Arial MT"/>
                <a:cs typeface="Arial MT"/>
              </a:rPr>
              <a:t>Qs</a:t>
            </a:r>
            <a:r>
              <a:rPr lang="id-ID" sz="2200" spc="-5" dirty="0">
                <a:solidFill>
                  <a:srgbClr val="404040"/>
                </a:solidFill>
                <a:latin typeface="Arial MT"/>
                <a:cs typeface="Arial MT"/>
              </a:rPr>
              <a:t>) akan bertambah </a:t>
            </a:r>
            <a:r>
              <a:rPr lang="id-ID" sz="2200" spc="-5" dirty="0" smtClean="0">
                <a:solidFill>
                  <a:srgbClr val="404040"/>
                </a:solidFill>
                <a:latin typeface="Arial MT"/>
                <a:cs typeface="Arial MT"/>
              </a:rPr>
              <a:t>naik dan bila </a:t>
            </a:r>
            <a:r>
              <a:rPr lang="id-ID" sz="2200" spc="-5" dirty="0">
                <a:solidFill>
                  <a:srgbClr val="404040"/>
                </a:solidFill>
                <a:latin typeface="Arial MT"/>
                <a:cs typeface="Arial MT"/>
              </a:rPr>
              <a:t>harga (P) barang X turun, maka jumlah barang X yang </a:t>
            </a:r>
            <a:r>
              <a:rPr lang="id-ID" sz="2200" spc="-5" dirty="0" smtClean="0">
                <a:solidFill>
                  <a:srgbClr val="404040"/>
                </a:solidFill>
                <a:latin typeface="Arial MT"/>
                <a:cs typeface="Arial MT"/>
              </a:rPr>
              <a:t>ditawarkan </a:t>
            </a:r>
            <a:r>
              <a:rPr lang="id-ID" sz="2200" spc="-5" dirty="0">
                <a:solidFill>
                  <a:srgbClr val="404040"/>
                </a:solidFill>
                <a:latin typeface="Arial MT"/>
                <a:cs typeface="Arial MT"/>
              </a:rPr>
              <a:t>(Qd) </a:t>
            </a:r>
            <a:r>
              <a:rPr lang="id-ID" sz="2200" spc="-5" dirty="0" smtClean="0">
                <a:solidFill>
                  <a:srgbClr val="404040"/>
                </a:solidFill>
                <a:latin typeface="Arial MT"/>
                <a:cs typeface="Arial MT"/>
              </a:rPr>
              <a:t>berkurang</a:t>
            </a:r>
            <a:endParaRPr lang="id-ID" sz="2200" spc="-5" dirty="0">
              <a:solidFill>
                <a:srgbClr val="404040"/>
              </a:solidFill>
              <a:latin typeface="Arial MT"/>
              <a:cs typeface="Arial MT"/>
            </a:endParaRPr>
          </a:p>
          <a:p>
            <a:pPr marL="15240" marR="5080" algn="just"/>
            <a:r>
              <a:rPr lang="id-ID" sz="2200" spc="-5" dirty="0" smtClean="0">
                <a:solidFill>
                  <a:srgbClr val="404040"/>
                </a:solidFill>
                <a:latin typeface="Arial MT"/>
                <a:cs typeface="Arial MT"/>
              </a:rPr>
              <a:t> (dengan </a:t>
            </a:r>
            <a:r>
              <a:rPr lang="id-ID" sz="2200" spc="-5" dirty="0">
                <a:solidFill>
                  <a:srgbClr val="404040"/>
                </a:solidFill>
                <a:latin typeface="Arial MT"/>
                <a:cs typeface="Arial MT"/>
              </a:rPr>
              <a:t>asumsi </a:t>
            </a:r>
            <a:r>
              <a:rPr lang="id-ID" sz="2200" b="1" spc="-5" dirty="0">
                <a:solidFill>
                  <a:srgbClr val="404040"/>
                </a:solidFill>
                <a:latin typeface="Arial MT"/>
                <a:cs typeface="Arial MT"/>
              </a:rPr>
              <a:t>ceteris </a:t>
            </a:r>
            <a:r>
              <a:rPr lang="id-ID" sz="2200" b="1" spc="-5" dirty="0" smtClean="0">
                <a:solidFill>
                  <a:srgbClr val="404040"/>
                </a:solidFill>
                <a:latin typeface="Arial MT"/>
                <a:cs typeface="Arial MT"/>
              </a:rPr>
              <a:t>paribus</a:t>
            </a:r>
            <a:r>
              <a:rPr lang="id-ID" sz="2200" spc="-5" dirty="0" smtClean="0">
                <a:solidFill>
                  <a:srgbClr val="404040"/>
                </a:solidFill>
                <a:latin typeface="Arial MT"/>
                <a:cs typeface="Arial MT"/>
              </a:rPr>
              <a:t>)”</a:t>
            </a:r>
            <a:endParaRPr sz="2200" dirty="0">
              <a:latin typeface="Arial"/>
              <a:cs typeface="Arial"/>
            </a:endParaRPr>
          </a:p>
        </p:txBody>
      </p:sp>
      <p:sp>
        <p:nvSpPr>
          <p:cNvPr id="5" name="Rectangle 2"/>
          <p:cNvSpPr txBox="1">
            <a:spLocks noChangeArrowheads="1"/>
          </p:cNvSpPr>
          <p:nvPr/>
        </p:nvSpPr>
        <p:spPr>
          <a:xfrm>
            <a:off x="457200" y="704088"/>
            <a:ext cx="8229600" cy="636680"/>
          </a:xfrm>
          <a:prstGeom prst="rect">
            <a:avLst/>
          </a:prstGeom>
          <a:solidFill>
            <a:srgbClr val="E9C8EA"/>
          </a:solidFill>
          <a:ln>
            <a:solidFill>
              <a:schemeClr val="tx2"/>
            </a:solidFill>
            <a:miter lim="800000"/>
            <a:headEnd/>
            <a:tailEnd/>
          </a:ln>
        </p:spPr>
        <p:txBody>
          <a:bodyPr>
            <a:normAutofit fontScale="82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altLang="en-US" b="1" dirty="0" err="1" smtClean="0"/>
              <a:t>Hukum</a:t>
            </a:r>
            <a:r>
              <a:rPr lang="en-US" altLang="en-US" dirty="0" smtClean="0"/>
              <a:t> </a:t>
            </a:r>
            <a:r>
              <a:rPr lang="en-US" altLang="en-US" b="1" dirty="0" err="1" smtClean="0"/>
              <a:t>Pe</a:t>
            </a:r>
            <a:r>
              <a:rPr lang="id-ID" altLang="en-US" b="1" dirty="0" smtClean="0"/>
              <a:t>nawa</a:t>
            </a:r>
            <a:r>
              <a:rPr lang="en-US" altLang="en-US" b="1" dirty="0" smtClean="0"/>
              <a:t>ran</a:t>
            </a:r>
          </a:p>
        </p:txBody>
      </p:sp>
      <p:sp>
        <p:nvSpPr>
          <p:cNvPr id="10" name="object 46"/>
          <p:cNvSpPr txBox="1"/>
          <p:nvPr/>
        </p:nvSpPr>
        <p:spPr>
          <a:xfrm>
            <a:off x="6418150" y="2995161"/>
            <a:ext cx="1970274" cy="289823"/>
          </a:xfrm>
          <a:prstGeom prst="rect">
            <a:avLst/>
          </a:prstGeom>
        </p:spPr>
        <p:txBody>
          <a:bodyPr vert="horz" wrap="square" lIns="0" tIns="12700" rIns="0" bIns="0" rtlCol="0">
            <a:spAutoFit/>
          </a:bodyPr>
          <a:lstStyle/>
          <a:p>
            <a:pPr marL="12700">
              <a:lnSpc>
                <a:spcPct val="100000"/>
              </a:lnSpc>
              <a:spcBef>
                <a:spcPts val="100"/>
              </a:spcBef>
            </a:pPr>
            <a:r>
              <a:rPr b="1" spc="-5" dirty="0" err="1">
                <a:latin typeface="Arial MT"/>
                <a:cs typeface="Arial MT"/>
              </a:rPr>
              <a:t>Kurva</a:t>
            </a:r>
            <a:r>
              <a:rPr b="1" spc="-40" dirty="0">
                <a:latin typeface="Arial MT"/>
                <a:cs typeface="Arial MT"/>
              </a:rPr>
              <a:t> </a:t>
            </a:r>
            <a:r>
              <a:rPr b="1" spc="-5" dirty="0" err="1" smtClean="0">
                <a:latin typeface="Arial MT"/>
                <a:cs typeface="Arial MT"/>
              </a:rPr>
              <a:t>Penawaran</a:t>
            </a:r>
            <a:endParaRPr b="1" dirty="0">
              <a:latin typeface="Arial MT"/>
              <a:cs typeface="Arial MT"/>
            </a:endParaRPr>
          </a:p>
        </p:txBody>
      </p:sp>
      <p:sp>
        <p:nvSpPr>
          <p:cNvPr id="11"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8401" y="3462764"/>
            <a:ext cx="3328095" cy="3062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78689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p:cNvSpPr>
            <a:spLocks noGrp="1" noChangeArrowheads="1"/>
          </p:cNvSpPr>
          <p:nvPr>
            <p:ph type="body" idx="1"/>
          </p:nvPr>
        </p:nvSpPr>
        <p:spPr>
          <a:xfrm>
            <a:off x="251520" y="836712"/>
            <a:ext cx="8712968" cy="4389120"/>
          </a:xfrm>
        </p:spPr>
        <p:txBody>
          <a:bodyPr>
            <a:normAutofit/>
          </a:bodyPr>
          <a:lstStyle/>
          <a:p>
            <a:r>
              <a:rPr lang="id-ID" sz="2500" dirty="0"/>
              <a:t>Seperti halnya permintaan (demand) konsumen maka penawaran (supply) barang tertentu ( barang X ) dapat dijelaskan melalui 3 cara :</a:t>
            </a:r>
            <a:endParaRPr lang="id-ID" sz="2500" dirty="0" smtClean="0"/>
          </a:p>
          <a:p>
            <a:pPr marL="730350" indent="-514350">
              <a:buFont typeface="Wingdings 2"/>
              <a:buAutoNum type="alphaLcPeriod"/>
            </a:pPr>
            <a:r>
              <a:rPr lang="id-ID" sz="2500" dirty="0" smtClean="0"/>
              <a:t>dengan persamaan / Fungsi matematis</a:t>
            </a:r>
          </a:p>
          <a:p>
            <a:pPr marL="730350" indent="-514350">
              <a:buAutoNum type="alphaLcPeriod"/>
            </a:pPr>
            <a:r>
              <a:rPr lang="id-ID" sz="2500" dirty="0" smtClean="0"/>
              <a:t>dengan </a:t>
            </a:r>
            <a:r>
              <a:rPr lang="id-ID" sz="2500" dirty="0"/>
              <a:t>menggunakan tabel / Skedul</a:t>
            </a:r>
            <a:endParaRPr lang="id-ID" sz="2500" dirty="0" smtClean="0"/>
          </a:p>
          <a:p>
            <a:pPr marL="730350" indent="-514350">
              <a:buAutoNum type="alphaLcPeriod"/>
            </a:pPr>
            <a:r>
              <a:rPr lang="id-ID" sz="2500" dirty="0" smtClean="0"/>
              <a:t>dengan grafik/kurva</a:t>
            </a:r>
          </a:p>
          <a:p>
            <a:pPr marL="0" indent="0">
              <a:buNone/>
            </a:pPr>
            <a:r>
              <a:rPr lang="id-ID" sz="2500" dirty="0" smtClean="0"/>
              <a:t>	</a:t>
            </a:r>
            <a:r>
              <a:rPr lang="id-ID" sz="2500" b="1" dirty="0" smtClean="0"/>
              <a:t>Kurva penawaran </a:t>
            </a:r>
            <a:r>
              <a:rPr lang="id-ID" sz="2500" dirty="0"/>
              <a:t>adalah suatu garis/skala yang </a:t>
            </a:r>
            <a:r>
              <a:rPr lang="id-ID" sz="2500" dirty="0" smtClean="0"/>
              <a:t>	menghubungkan </a:t>
            </a:r>
            <a:r>
              <a:rPr lang="id-ID" sz="2500" dirty="0"/>
              <a:t>titik-titik kemungkinan tingkat </a:t>
            </a:r>
            <a:r>
              <a:rPr lang="id-ID" sz="2500" dirty="0" smtClean="0"/>
              <a:t>	harga </a:t>
            </a:r>
            <a:r>
              <a:rPr lang="id-ID" sz="2500" dirty="0"/>
              <a:t>dengan berbagai kemungkinan jumlah barang </a:t>
            </a:r>
            <a:r>
              <a:rPr lang="id-ID" sz="2500" dirty="0" smtClean="0"/>
              <a:t>	yang ditawarkan.</a:t>
            </a:r>
          </a:p>
        </p:txBody>
      </p:sp>
      <p:sp>
        <p:nvSpPr>
          <p:cNvPr id="6"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3287221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5718274" y="6407795"/>
            <a:ext cx="869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sv-SE" sz="1200" dirty="0"/>
              <a:t>BARANG</a:t>
            </a:r>
            <a:r>
              <a:rPr lang="en-GB" sz="1200" dirty="0"/>
              <a:t> </a:t>
            </a:r>
          </a:p>
        </p:txBody>
      </p:sp>
      <p:sp>
        <p:nvSpPr>
          <p:cNvPr id="28676" name="Rectangle 4"/>
          <p:cNvSpPr>
            <a:spLocks noChangeArrowheads="1"/>
          </p:cNvSpPr>
          <p:nvPr/>
        </p:nvSpPr>
        <p:spPr bwMode="auto">
          <a:xfrm>
            <a:off x="899592" y="451520"/>
            <a:ext cx="7200800" cy="457200"/>
          </a:xfrm>
          <a:prstGeom prst="rect">
            <a:avLst/>
          </a:prstGeom>
          <a:solidFill>
            <a:schemeClr val="accent5">
              <a:lumMod val="75000"/>
            </a:schemeClr>
          </a:solidFill>
          <a:ln w="9525">
            <a:solidFill>
              <a:schemeClr val="accent2">
                <a:lumMod val="60000"/>
                <a:lumOff val="40000"/>
              </a:schemeClr>
            </a:solidFill>
            <a:miter lim="800000"/>
            <a:headEnd/>
            <a:tailEnd/>
          </a:ln>
        </p:spPr>
        <p:txBody>
          <a:bodyPr wrap="square" anchor="ctr">
            <a:spAutoFit/>
          </a:bodyPr>
          <a:lstStyle/>
          <a:p>
            <a:pPr algn="ctr"/>
            <a:r>
              <a:rPr lang="id-ID" sz="2400" b="1" dirty="0" smtClean="0">
                <a:solidFill>
                  <a:schemeClr val="bg1"/>
                </a:solidFill>
                <a:cs typeface="Times New Roman" pitchFamily="18" charset="0"/>
              </a:rPr>
              <a:t>Contoh Tabel dan </a:t>
            </a:r>
            <a:r>
              <a:rPr lang="en-GB" sz="2400" b="1" dirty="0" err="1" smtClean="0">
                <a:solidFill>
                  <a:schemeClr val="bg1"/>
                </a:solidFill>
                <a:cs typeface="Times New Roman" pitchFamily="18" charset="0"/>
              </a:rPr>
              <a:t>Kurva</a:t>
            </a:r>
            <a:r>
              <a:rPr lang="en-GB" sz="2400" b="1" dirty="0" smtClean="0">
                <a:solidFill>
                  <a:schemeClr val="bg1"/>
                </a:solidFill>
                <a:cs typeface="Times New Roman" pitchFamily="18" charset="0"/>
              </a:rPr>
              <a:t> </a:t>
            </a:r>
            <a:r>
              <a:rPr lang="en-GB" sz="2400" b="1" dirty="0" err="1" smtClean="0">
                <a:solidFill>
                  <a:schemeClr val="bg1"/>
                </a:solidFill>
                <a:cs typeface="Times New Roman" pitchFamily="18" charset="0"/>
              </a:rPr>
              <a:t>Pe</a:t>
            </a:r>
            <a:r>
              <a:rPr lang="id-ID" sz="2400" b="1" dirty="0" smtClean="0">
                <a:solidFill>
                  <a:schemeClr val="bg1"/>
                </a:solidFill>
                <a:cs typeface="Times New Roman" pitchFamily="18" charset="0"/>
              </a:rPr>
              <a:t>nawa</a:t>
            </a:r>
            <a:r>
              <a:rPr lang="en-GB" sz="2400" b="1" dirty="0" smtClean="0">
                <a:solidFill>
                  <a:schemeClr val="bg1"/>
                </a:solidFill>
                <a:cs typeface="Times New Roman" pitchFamily="18" charset="0"/>
              </a:rPr>
              <a:t>ran</a:t>
            </a:r>
            <a:endParaRPr lang="en-GB" sz="2400" dirty="0">
              <a:solidFill>
                <a:schemeClr val="bg1"/>
              </a:solidFill>
            </a:endParaRPr>
          </a:p>
        </p:txBody>
      </p:sp>
      <p:sp>
        <p:nvSpPr>
          <p:cNvPr id="28678" name="Line 7"/>
          <p:cNvSpPr>
            <a:spLocks noChangeShapeType="1"/>
          </p:cNvSpPr>
          <p:nvPr/>
        </p:nvSpPr>
        <p:spPr bwMode="auto">
          <a:xfrm flipH="1">
            <a:off x="4895700" y="4581128"/>
            <a:ext cx="54039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d-ID"/>
          </a:p>
        </p:txBody>
      </p:sp>
      <p:sp>
        <p:nvSpPr>
          <p:cNvPr id="7" name="Rectangle 4"/>
          <p:cNvSpPr>
            <a:spLocks noChangeArrowheads="1"/>
          </p:cNvSpPr>
          <p:nvPr/>
        </p:nvSpPr>
        <p:spPr bwMode="auto">
          <a:xfrm>
            <a:off x="5617604" y="4290864"/>
            <a:ext cx="27190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r>
              <a:rPr lang="en-GB" sz="2400" b="1" dirty="0" err="1">
                <a:cs typeface="Times New Roman" pitchFamily="18" charset="0"/>
              </a:rPr>
              <a:t>Kurva</a:t>
            </a:r>
            <a:r>
              <a:rPr lang="en-GB" sz="2400" b="1" dirty="0">
                <a:cs typeface="Times New Roman" pitchFamily="18" charset="0"/>
              </a:rPr>
              <a:t> </a:t>
            </a:r>
            <a:r>
              <a:rPr lang="en-GB" sz="2400" b="1" dirty="0" err="1" smtClean="0">
                <a:cs typeface="Times New Roman" pitchFamily="18" charset="0"/>
              </a:rPr>
              <a:t>Pe</a:t>
            </a:r>
            <a:r>
              <a:rPr lang="id-ID" sz="2400" b="1" dirty="0" smtClean="0">
                <a:cs typeface="Times New Roman" pitchFamily="18" charset="0"/>
              </a:rPr>
              <a:t>nawa</a:t>
            </a:r>
            <a:r>
              <a:rPr lang="en-GB" sz="2400" b="1" dirty="0" smtClean="0">
                <a:cs typeface="Times New Roman" pitchFamily="18" charset="0"/>
              </a:rPr>
              <a:t>ran</a:t>
            </a:r>
            <a:endParaRPr lang="en-GB" sz="2400" dirty="0"/>
          </a:p>
        </p:txBody>
      </p:sp>
      <p:sp>
        <p:nvSpPr>
          <p:cNvPr id="8"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
        <p:nvSpPr>
          <p:cNvPr id="9" name="Text Box 3"/>
          <p:cNvSpPr txBox="1">
            <a:spLocks noChangeArrowheads="1"/>
          </p:cNvSpPr>
          <p:nvPr/>
        </p:nvSpPr>
        <p:spPr bwMode="auto">
          <a:xfrm>
            <a:off x="684337" y="1113036"/>
            <a:ext cx="4679751"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u="sng" dirty="0"/>
              <a:t>TITIK 	HARGA		QUANTITY</a:t>
            </a:r>
          </a:p>
          <a:p>
            <a:pPr eaLnBrk="1" hangingPunct="1"/>
            <a:r>
              <a:rPr lang="en-US" dirty="0"/>
              <a:t>A	600		80</a:t>
            </a:r>
          </a:p>
          <a:p>
            <a:pPr eaLnBrk="1" hangingPunct="1"/>
            <a:r>
              <a:rPr lang="en-US" dirty="0"/>
              <a:t>B	500		60</a:t>
            </a:r>
          </a:p>
          <a:p>
            <a:pPr eaLnBrk="1" hangingPunct="1"/>
            <a:r>
              <a:rPr lang="en-US" dirty="0"/>
              <a:t>C	400		40</a:t>
            </a:r>
          </a:p>
          <a:p>
            <a:pPr eaLnBrk="1" hangingPunct="1"/>
            <a:r>
              <a:rPr lang="en-US" dirty="0"/>
              <a:t>D	300		20</a:t>
            </a:r>
          </a:p>
          <a:p>
            <a:pPr eaLnBrk="1" hangingPunct="1"/>
            <a:r>
              <a:rPr lang="en-US" dirty="0"/>
              <a:t>E	200		0</a:t>
            </a:r>
            <a:endParaRPr lang="en-GB"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328" y="2996952"/>
            <a:ext cx="4175696" cy="3658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34882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30" y="1556792"/>
            <a:ext cx="8424934" cy="4893647"/>
          </a:xfrm>
          <a:prstGeom prst="rect">
            <a:avLst/>
          </a:prstGeom>
        </p:spPr>
        <p:txBody>
          <a:bodyPr wrap="square">
            <a:spAutoFit/>
          </a:bodyPr>
          <a:lstStyle/>
          <a:p>
            <a:r>
              <a:rPr lang="id-ID" sz="2400" b="1" dirty="0"/>
              <a:t>Contoh</a:t>
            </a:r>
            <a:r>
              <a:rPr lang="id-ID" sz="2400" dirty="0"/>
              <a:t>	:	</a:t>
            </a:r>
            <a:endParaRPr lang="id-ID" sz="2400" dirty="0" smtClean="0"/>
          </a:p>
          <a:p>
            <a:r>
              <a:rPr lang="id-ID" sz="2400" dirty="0" smtClean="0"/>
              <a:t>Diketahui fungsi</a:t>
            </a:r>
            <a:r>
              <a:rPr lang="id-ID" sz="2400" dirty="0"/>
              <a:t> </a:t>
            </a:r>
            <a:r>
              <a:rPr lang="id-ID" sz="2400" dirty="0" smtClean="0"/>
              <a:t>penawaran sepatu di Pasar Baru </a:t>
            </a:r>
            <a:r>
              <a:rPr lang="id-ID" sz="2400" dirty="0"/>
              <a:t>sebagai </a:t>
            </a:r>
            <a:r>
              <a:rPr lang="id-ID" sz="2400" dirty="0" smtClean="0"/>
              <a:t>berikut :  	</a:t>
            </a:r>
            <a:r>
              <a:rPr lang="id-ID" sz="2400" b="1" dirty="0" smtClean="0"/>
              <a:t>Qs = 80 + </a:t>
            </a:r>
            <a:r>
              <a:rPr lang="id-ID" sz="2400" b="1" dirty="0"/>
              <a:t>2 </a:t>
            </a:r>
            <a:r>
              <a:rPr lang="id-ID" sz="2400" b="1" dirty="0" smtClean="0"/>
              <a:t>P     Q = f (P)   </a:t>
            </a:r>
            <a:r>
              <a:rPr lang="id-ID" sz="2400" b="1" dirty="0" smtClean="0">
                <a:latin typeface="Arial Narrow"/>
              </a:rPr>
              <a:t>→ P = f (Q)</a:t>
            </a:r>
            <a:endParaRPr lang="id-ID" sz="2400" b="1" dirty="0"/>
          </a:p>
          <a:p>
            <a:r>
              <a:rPr lang="id-ID" sz="2400" dirty="0" smtClean="0"/>
              <a:t/>
            </a:r>
            <a:br>
              <a:rPr lang="id-ID" sz="2400" dirty="0" smtClean="0"/>
            </a:br>
            <a:r>
              <a:rPr lang="id-ID" sz="2400" dirty="0" smtClean="0"/>
              <a:t>Nilai   </a:t>
            </a:r>
            <a:r>
              <a:rPr lang="id-ID" sz="2400" b="1" dirty="0" smtClean="0"/>
              <a:t>keofisien   penawaran </a:t>
            </a:r>
            <a:r>
              <a:rPr lang="id-ID" sz="2400" dirty="0" smtClean="0"/>
              <a:t> sepatu  sebesar  +2   (b  =  +2), </a:t>
            </a:r>
          </a:p>
          <a:p>
            <a:r>
              <a:rPr lang="id-ID" sz="2400" dirty="0" smtClean="0"/>
              <a:t>Hal </a:t>
            </a:r>
            <a:r>
              <a:rPr lang="id-ID" sz="2400" dirty="0"/>
              <a:t>ini   dapat   </a:t>
            </a:r>
            <a:r>
              <a:rPr lang="id-ID" sz="2400" dirty="0" smtClean="0"/>
              <a:t>diartikan   </a:t>
            </a:r>
            <a:r>
              <a:rPr lang="id-ID" sz="2400" dirty="0"/>
              <a:t>bahwa   apabila   terjadi   kenaikkan   harga  </a:t>
            </a:r>
            <a:r>
              <a:rPr lang="id-ID" sz="2400" dirty="0" smtClean="0"/>
              <a:t>sepatu </a:t>
            </a:r>
            <a:r>
              <a:rPr lang="id-ID" sz="2400" dirty="0"/>
              <a:t>sebesar  </a:t>
            </a:r>
            <a:r>
              <a:rPr lang="id-ID" sz="2400" dirty="0" smtClean="0"/>
              <a:t>satu </a:t>
            </a:r>
            <a:r>
              <a:rPr lang="id-ID" sz="2400" dirty="0" smtClean="0"/>
              <a:t>satuan </a:t>
            </a:r>
            <a:r>
              <a:rPr lang="id-ID" sz="2400" dirty="0"/>
              <a:t>rupiah, </a:t>
            </a:r>
            <a:r>
              <a:rPr lang="id-ID" sz="2400" dirty="0" smtClean="0"/>
              <a:t>maka  penawaran sepatu </a:t>
            </a:r>
            <a:r>
              <a:rPr lang="id-ID" sz="2400" dirty="0"/>
              <a:t>akan </a:t>
            </a:r>
            <a:r>
              <a:rPr lang="id-ID" sz="2400" dirty="0" smtClean="0"/>
              <a:t>naik </a:t>
            </a:r>
            <a:r>
              <a:rPr lang="id-ID" sz="2400" dirty="0"/>
              <a:t>sebanyak 2 unit</a:t>
            </a:r>
            <a:r>
              <a:rPr lang="id-ID" sz="2400" dirty="0" smtClean="0"/>
              <a:t>.</a:t>
            </a:r>
          </a:p>
          <a:p>
            <a:endParaRPr lang="id-ID" sz="2400" dirty="0"/>
          </a:p>
          <a:p>
            <a:r>
              <a:rPr lang="id-ID" sz="2400" dirty="0" smtClean="0"/>
              <a:t>Nilai   </a:t>
            </a:r>
            <a:r>
              <a:rPr lang="id-ID" sz="2400" b="1" dirty="0" smtClean="0"/>
              <a:t>konstanta</a:t>
            </a:r>
            <a:r>
              <a:rPr lang="id-ID" sz="2400" dirty="0" smtClean="0"/>
              <a:t>  ( a  = 80 ), </a:t>
            </a:r>
            <a:r>
              <a:rPr lang="id-ID" sz="2400" dirty="0" smtClean="0"/>
              <a:t>memperlihatkan penawaran </a:t>
            </a:r>
            <a:r>
              <a:rPr lang="id-ID" sz="2400" dirty="0" smtClean="0"/>
              <a:t>sepatu sebanyak 80 unit  pada saat harga sepatu sebesar Rp 0,-.</a:t>
            </a:r>
          </a:p>
          <a:p>
            <a:r>
              <a:rPr lang="id-ID" sz="2400" b="1" dirty="0"/>
              <a:t>Qs = 80 + 2 </a:t>
            </a:r>
            <a:r>
              <a:rPr lang="id-ID" sz="2400" b="1" dirty="0" smtClean="0"/>
              <a:t>P </a:t>
            </a:r>
            <a:r>
              <a:rPr lang="id-ID" sz="2400" b="1" dirty="0" smtClean="0">
                <a:latin typeface="Arial Narrow"/>
              </a:rPr>
              <a:t>→  - </a:t>
            </a:r>
            <a:r>
              <a:rPr lang="id-ID" sz="2400" b="1" dirty="0"/>
              <a:t>2 </a:t>
            </a:r>
            <a:r>
              <a:rPr lang="id-ID" sz="2400" b="1" dirty="0" smtClean="0"/>
              <a:t>P = 80 – Q </a:t>
            </a:r>
            <a:r>
              <a:rPr lang="id-ID" sz="2400" b="1" dirty="0">
                <a:latin typeface="Arial Narrow"/>
              </a:rPr>
              <a:t>→</a:t>
            </a:r>
            <a:r>
              <a:rPr lang="id-ID" sz="2400" b="1" dirty="0" smtClean="0"/>
              <a:t> P = </a:t>
            </a:r>
            <a:r>
              <a:rPr lang="id-ID" sz="2400" b="1" u="sng" dirty="0"/>
              <a:t>80 – Q </a:t>
            </a:r>
            <a:r>
              <a:rPr lang="id-ID" sz="2400" b="1" dirty="0" smtClean="0"/>
              <a:t> = -40 + 0,5 Q</a:t>
            </a:r>
          </a:p>
          <a:p>
            <a:r>
              <a:rPr lang="id-ID" sz="2400" dirty="0" smtClean="0"/>
              <a:t>                                                                    -2 </a:t>
            </a:r>
            <a:endParaRPr lang="id-ID" sz="2400" dirty="0"/>
          </a:p>
        </p:txBody>
      </p:sp>
      <p:sp>
        <p:nvSpPr>
          <p:cNvPr id="5" name="object 6"/>
          <p:cNvSpPr txBox="1"/>
          <p:nvPr/>
        </p:nvSpPr>
        <p:spPr>
          <a:xfrm>
            <a:off x="323530" y="793436"/>
            <a:ext cx="8424934" cy="403316"/>
          </a:xfrm>
          <a:prstGeom prst="rect">
            <a:avLst/>
          </a:prstGeom>
          <a:solidFill>
            <a:srgbClr val="4AACC5"/>
          </a:solidFill>
        </p:spPr>
        <p:txBody>
          <a:bodyPr vert="horz" wrap="square" lIns="0" tIns="33655" rIns="0" bIns="0" rtlCol="0">
            <a:spAutoFit/>
          </a:bodyPr>
          <a:lstStyle/>
          <a:p>
            <a:pPr marL="107314">
              <a:spcBef>
                <a:spcPts val="265"/>
              </a:spcBef>
            </a:pPr>
            <a:r>
              <a:rPr sz="2400" b="1" dirty="0" smtClean="0">
                <a:solidFill>
                  <a:srgbClr val="FFFFFF"/>
                </a:solidFill>
                <a:latin typeface="Arial"/>
                <a:cs typeface="Arial"/>
              </a:rPr>
              <a:t>CONTOH </a:t>
            </a:r>
            <a:r>
              <a:rPr sz="2400" b="1" dirty="0" err="1" smtClean="0">
                <a:solidFill>
                  <a:srgbClr val="FFFFFF"/>
                </a:solidFill>
                <a:latin typeface="Arial"/>
                <a:cs typeface="Arial"/>
              </a:rPr>
              <a:t>Fungsi</a:t>
            </a:r>
            <a:r>
              <a:rPr sz="2400" b="1" dirty="0" smtClean="0">
                <a:solidFill>
                  <a:srgbClr val="FFFFFF"/>
                </a:solidFill>
                <a:latin typeface="Arial"/>
                <a:cs typeface="Arial"/>
              </a:rPr>
              <a:t> </a:t>
            </a:r>
            <a:r>
              <a:rPr sz="2400" b="1" dirty="0" err="1" smtClean="0">
                <a:solidFill>
                  <a:srgbClr val="FFFFFF"/>
                </a:solidFill>
                <a:latin typeface="Arial"/>
                <a:cs typeface="Arial"/>
              </a:rPr>
              <a:t>Penawaran</a:t>
            </a:r>
            <a:r>
              <a:rPr sz="2400" b="1" dirty="0" smtClean="0">
                <a:solidFill>
                  <a:srgbClr val="FFFFFF"/>
                </a:solidFill>
                <a:latin typeface="Arial"/>
                <a:cs typeface="Arial"/>
              </a:rPr>
              <a:t> :</a:t>
            </a:r>
            <a:endParaRPr sz="2400" dirty="0">
              <a:solidFill>
                <a:prstClr val="black"/>
              </a:solidFill>
              <a:latin typeface="Arial"/>
              <a:cs typeface="Arial"/>
            </a:endParaRPr>
          </a:p>
        </p:txBody>
      </p:sp>
      <p:sp>
        <p:nvSpPr>
          <p:cNvPr id="4"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1828233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664"/>
            <a:ext cx="9144000"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4535" y="1772815"/>
            <a:ext cx="4283969" cy="468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flipV="1">
            <a:off x="395536" y="2636912"/>
            <a:ext cx="2520280" cy="1152128"/>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894360" y="2452246"/>
            <a:ext cx="1518557" cy="369332"/>
          </a:xfrm>
          <a:prstGeom prst="rect">
            <a:avLst/>
          </a:prstGeom>
        </p:spPr>
        <p:txBody>
          <a:bodyPr wrap="none">
            <a:spAutoFit/>
          </a:bodyPr>
          <a:lstStyle/>
          <a:p>
            <a:r>
              <a:rPr lang="id-ID" b="1" dirty="0"/>
              <a:t>Qs = 80 + 2 P</a:t>
            </a:r>
            <a:endParaRPr lang="id-ID" dirty="0"/>
          </a:p>
        </p:txBody>
      </p:sp>
      <p:sp>
        <p:nvSpPr>
          <p:cNvPr id="6" name="Rectangle 5"/>
          <p:cNvSpPr/>
          <p:nvPr/>
        </p:nvSpPr>
        <p:spPr>
          <a:xfrm>
            <a:off x="2894360" y="2814712"/>
            <a:ext cx="1633781" cy="369332"/>
          </a:xfrm>
          <a:prstGeom prst="rect">
            <a:avLst/>
          </a:prstGeom>
        </p:spPr>
        <p:txBody>
          <a:bodyPr wrap="none">
            <a:spAutoFit/>
          </a:bodyPr>
          <a:lstStyle/>
          <a:p>
            <a:r>
              <a:rPr lang="id-ID" b="1" dirty="0" smtClean="0"/>
              <a:t>P= </a:t>
            </a:r>
            <a:r>
              <a:rPr lang="id-ID" b="1" dirty="0"/>
              <a:t>-40 + 0,5 Q</a:t>
            </a:r>
          </a:p>
        </p:txBody>
      </p:sp>
    </p:spTree>
    <p:extLst>
      <p:ext uri="{BB962C8B-B14F-4D97-AF65-F5344CB8AC3E}">
        <p14:creationId xmlns:p14="http://schemas.microsoft.com/office/powerpoint/2010/main" val="1081932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528" y="692696"/>
            <a:ext cx="8568952" cy="3939540"/>
          </a:xfrm>
          <a:prstGeom prst="rect">
            <a:avLst/>
          </a:prstGeom>
        </p:spPr>
        <p:txBody>
          <a:bodyPr wrap="square">
            <a:spAutoFit/>
          </a:bodyPr>
          <a:lstStyle/>
          <a:p>
            <a:r>
              <a:rPr lang="id-ID" sz="2000" dirty="0">
                <a:latin typeface="+mj-lt"/>
              </a:rPr>
              <a:t>Bentuk kurva penawaran </a:t>
            </a:r>
            <a:r>
              <a:rPr lang="id-ID" sz="2000" dirty="0" smtClean="0">
                <a:latin typeface="+mj-lt"/>
              </a:rPr>
              <a:t>(</a:t>
            </a:r>
            <a:r>
              <a:rPr lang="id-ID" sz="2000" b="1" dirty="0" smtClean="0">
                <a:latin typeface="+mj-lt"/>
              </a:rPr>
              <a:t>S</a:t>
            </a:r>
            <a:r>
              <a:rPr lang="id-ID" sz="2000" dirty="0" smtClean="0">
                <a:latin typeface="+mj-lt"/>
              </a:rPr>
              <a:t>) yang </a:t>
            </a:r>
            <a:r>
              <a:rPr lang="id-ID" sz="2000" dirty="0">
                <a:latin typeface="+mj-lt"/>
              </a:rPr>
              <a:t>tidak tunduk terhadap Hukum </a:t>
            </a:r>
            <a:r>
              <a:rPr lang="id-ID" sz="2000" dirty="0" smtClean="0">
                <a:latin typeface="+mj-lt"/>
              </a:rPr>
              <a:t>Penawaran </a:t>
            </a:r>
            <a:r>
              <a:rPr lang="id-ID" sz="2000" dirty="0">
                <a:latin typeface="+mj-lt"/>
              </a:rPr>
              <a:t>:</a:t>
            </a:r>
          </a:p>
          <a:p>
            <a:pPr marL="457200" indent="-457200">
              <a:spcAft>
                <a:spcPts val="600"/>
              </a:spcAft>
              <a:buAutoNum type="arabicPeriod"/>
            </a:pPr>
            <a:r>
              <a:rPr lang="id-ID" sz="2000" b="1" dirty="0" smtClean="0">
                <a:latin typeface="+mj-lt"/>
              </a:rPr>
              <a:t>Kurva </a:t>
            </a:r>
            <a:r>
              <a:rPr lang="id-ID" sz="2000" dirty="0">
                <a:latin typeface="+mj-lt"/>
              </a:rPr>
              <a:t>S yang sejajar dengan sumbu kuantitas. </a:t>
            </a:r>
            <a:r>
              <a:rPr lang="id-ID" sz="2000" dirty="0" smtClean="0">
                <a:latin typeface="+mj-lt"/>
              </a:rPr>
              <a:t> Bentuk </a:t>
            </a:r>
            <a:r>
              <a:rPr lang="id-ID" sz="2000" dirty="0">
                <a:latin typeface="+mj-lt"/>
              </a:rPr>
              <a:t>kurva </a:t>
            </a:r>
            <a:r>
              <a:rPr lang="id-ID" sz="2000" dirty="0" smtClean="0">
                <a:latin typeface="+mj-lt"/>
              </a:rPr>
              <a:t>S </a:t>
            </a:r>
            <a:r>
              <a:rPr lang="id-ID" sz="2000" dirty="0">
                <a:latin typeface="+mj-lt"/>
              </a:rPr>
              <a:t>yang seperti ini disebut kurva S yang </a:t>
            </a:r>
            <a:r>
              <a:rPr lang="id-ID" sz="2000" b="1" dirty="0">
                <a:latin typeface="+mj-lt"/>
              </a:rPr>
              <a:t>elastis </a:t>
            </a:r>
            <a:r>
              <a:rPr lang="id-ID" sz="2000" b="1" dirty="0" smtClean="0">
                <a:latin typeface="+mj-lt"/>
              </a:rPr>
              <a:t>sempurna (Gbr 1)</a:t>
            </a:r>
            <a:endParaRPr lang="id-ID" sz="2000" dirty="0">
              <a:latin typeface="+mj-lt"/>
            </a:endParaRPr>
          </a:p>
          <a:p>
            <a:pPr marL="441325" indent="-441325">
              <a:spcAft>
                <a:spcPts val="600"/>
              </a:spcAft>
            </a:pPr>
            <a:r>
              <a:rPr lang="id-ID" sz="2000" dirty="0">
                <a:latin typeface="+mj-lt"/>
              </a:rPr>
              <a:t>2. </a:t>
            </a:r>
            <a:r>
              <a:rPr lang="id-ID" sz="2000" dirty="0" smtClean="0">
                <a:latin typeface="+mj-lt"/>
              </a:rPr>
              <a:t>  </a:t>
            </a:r>
            <a:r>
              <a:rPr lang="id-ID" sz="2000" b="1" dirty="0" smtClean="0">
                <a:latin typeface="+mj-lt"/>
              </a:rPr>
              <a:t>Kurva S</a:t>
            </a:r>
            <a:r>
              <a:rPr lang="id-ID" sz="2000" dirty="0" smtClean="0">
                <a:latin typeface="+mj-lt"/>
              </a:rPr>
              <a:t> </a:t>
            </a:r>
            <a:r>
              <a:rPr lang="id-ID" sz="2000" dirty="0">
                <a:latin typeface="+mj-lt"/>
              </a:rPr>
              <a:t>yang sejajar dengan sumbu </a:t>
            </a:r>
            <a:r>
              <a:rPr lang="id-ID" sz="2000" dirty="0" smtClean="0">
                <a:latin typeface="+mj-lt"/>
              </a:rPr>
              <a:t>harga.  </a:t>
            </a:r>
            <a:r>
              <a:rPr lang="id-ID" sz="2000" dirty="0">
                <a:latin typeface="+mj-lt"/>
              </a:rPr>
              <a:t>Bentuk </a:t>
            </a:r>
            <a:r>
              <a:rPr lang="id-ID" sz="2000" dirty="0" smtClean="0">
                <a:latin typeface="+mj-lt"/>
              </a:rPr>
              <a:t> Kurva </a:t>
            </a:r>
            <a:r>
              <a:rPr lang="id-ID" sz="2000" dirty="0">
                <a:latin typeface="+mj-lt"/>
              </a:rPr>
              <a:t>S yang seperti disebut kurva S yang </a:t>
            </a:r>
            <a:r>
              <a:rPr lang="id-ID" sz="2000" b="1" dirty="0" smtClean="0">
                <a:latin typeface="+mj-lt"/>
              </a:rPr>
              <a:t>inelastis Sempurna</a:t>
            </a:r>
            <a:r>
              <a:rPr lang="id-ID" sz="2000" dirty="0">
                <a:latin typeface="+mj-lt"/>
              </a:rPr>
              <a:t> </a:t>
            </a:r>
            <a:r>
              <a:rPr lang="id-ID" sz="2000" dirty="0" smtClean="0">
                <a:latin typeface="+mj-lt"/>
              </a:rPr>
              <a:t>(</a:t>
            </a:r>
            <a:r>
              <a:rPr lang="id-ID" sz="2000" b="1" dirty="0" smtClean="0">
                <a:latin typeface="+mj-lt"/>
              </a:rPr>
              <a:t>Gbr 2</a:t>
            </a:r>
            <a:r>
              <a:rPr lang="id-ID" sz="2000" dirty="0" smtClean="0">
                <a:latin typeface="+mj-lt"/>
              </a:rPr>
              <a:t>).</a:t>
            </a:r>
            <a:endParaRPr lang="id-ID" sz="2000" dirty="0">
              <a:latin typeface="+mj-lt"/>
            </a:endParaRPr>
          </a:p>
          <a:p>
            <a:pPr marL="457200" indent="-457200">
              <a:buAutoNum type="arabicPeriod" startAt="3"/>
            </a:pPr>
            <a:r>
              <a:rPr lang="id-ID" sz="2000" b="1" dirty="0" smtClean="0">
                <a:latin typeface="+mj-lt"/>
              </a:rPr>
              <a:t>Kurva </a:t>
            </a:r>
            <a:r>
              <a:rPr lang="id-ID" sz="2000" b="1" dirty="0">
                <a:latin typeface="+mj-lt"/>
              </a:rPr>
              <a:t>S</a:t>
            </a:r>
            <a:r>
              <a:rPr lang="id-ID" sz="2000" dirty="0">
                <a:latin typeface="+mj-lt"/>
              </a:rPr>
              <a:t> yang bergerak dari kiri atas kekanan bawah. Bentuk </a:t>
            </a:r>
            <a:endParaRPr lang="id-ID" sz="2000" dirty="0" smtClean="0">
              <a:latin typeface="+mj-lt"/>
            </a:endParaRPr>
          </a:p>
          <a:p>
            <a:pPr marL="441325" indent="-441325"/>
            <a:r>
              <a:rPr lang="id-ID" sz="2000" dirty="0">
                <a:latin typeface="+mj-lt"/>
              </a:rPr>
              <a:t> </a:t>
            </a:r>
            <a:r>
              <a:rPr lang="id-ID" sz="2000" dirty="0" smtClean="0">
                <a:latin typeface="+mj-lt"/>
              </a:rPr>
              <a:t>      kurva </a:t>
            </a:r>
            <a:r>
              <a:rPr lang="id-ID" sz="2000" dirty="0">
                <a:latin typeface="+mj-lt"/>
              </a:rPr>
              <a:t>S yang seperti ini disebut </a:t>
            </a:r>
            <a:r>
              <a:rPr lang="id-ID" sz="2000" b="1" i="1" dirty="0">
                <a:latin typeface="+mj-lt"/>
              </a:rPr>
              <a:t>Backward binding supply </a:t>
            </a:r>
            <a:r>
              <a:rPr lang="id-ID" sz="2000" b="1" i="1" dirty="0" smtClean="0">
                <a:latin typeface="+mj-lt"/>
              </a:rPr>
              <a:t>curve. </a:t>
            </a:r>
          </a:p>
          <a:p>
            <a:pPr marL="441325" indent="-441325"/>
            <a:r>
              <a:rPr lang="id-ID" sz="2000" b="1" i="1" dirty="0">
                <a:latin typeface="+mj-lt"/>
              </a:rPr>
              <a:t>	</a:t>
            </a:r>
            <a:r>
              <a:rPr lang="id-ID" sz="2000" dirty="0" smtClean="0"/>
              <a:t>Contoh</a:t>
            </a:r>
            <a:r>
              <a:rPr lang="id-ID" sz="2000" b="1" i="1" dirty="0" smtClean="0"/>
              <a:t> </a:t>
            </a:r>
            <a:r>
              <a:rPr lang="id-ID" sz="2000" b="1" i="1" dirty="0"/>
              <a:t>: </a:t>
            </a:r>
            <a:r>
              <a:rPr lang="id-ID" sz="2000" i="1" dirty="0"/>
              <a:t>hubungan upah dengan jam kerja </a:t>
            </a:r>
            <a:r>
              <a:rPr lang="id-ID" sz="2000" i="1" dirty="0">
                <a:latin typeface="Arial Narrow"/>
              </a:rPr>
              <a:t>→ seiring </a:t>
            </a:r>
            <a:r>
              <a:rPr lang="id-ID" sz="2000" i="1" dirty="0"/>
              <a:t>kenaikan upah, pekerja bersedia menambah jam kerja. Namun, pada tingkat upah yang sangat tinggi, kenaikan upah selanjutnya justru mendorong pekerja untuk mengurangi jam kerja, sehingga kurva penawaran tenaga kerja menjadi melengkung ke belakang.</a:t>
            </a:r>
            <a:r>
              <a:rPr lang="id-ID" sz="2000" b="1" i="1" dirty="0" smtClean="0">
                <a:latin typeface="+mj-lt"/>
              </a:rPr>
              <a:t> </a:t>
            </a:r>
            <a:r>
              <a:rPr lang="id-ID" sz="2000" dirty="0">
                <a:latin typeface="+mj-lt"/>
              </a:rPr>
              <a:t>(</a:t>
            </a:r>
            <a:r>
              <a:rPr lang="id-ID" sz="2000" b="1" dirty="0">
                <a:latin typeface="+mj-lt"/>
              </a:rPr>
              <a:t>Gbr </a:t>
            </a:r>
            <a:r>
              <a:rPr lang="id-ID" sz="2000" b="1" dirty="0" smtClean="0">
                <a:latin typeface="+mj-lt"/>
              </a:rPr>
              <a:t>3 &amp; 4</a:t>
            </a:r>
            <a:r>
              <a:rPr lang="id-ID" sz="2000" dirty="0" smtClean="0">
                <a:latin typeface="+mj-lt"/>
              </a:rPr>
              <a:t>).</a:t>
            </a:r>
            <a:endParaRPr lang="id-ID" sz="2000" dirty="0">
              <a:latin typeface="+mj-lt"/>
            </a:endParaRPr>
          </a:p>
        </p:txBody>
      </p:sp>
      <p:pic>
        <p:nvPicPr>
          <p:cNvPr id="21510"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t="10332"/>
          <a:stretch/>
        </p:blipFill>
        <p:spPr bwMode="auto">
          <a:xfrm>
            <a:off x="827584" y="4720100"/>
            <a:ext cx="7848872" cy="1805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3459672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p:cNvSpPr/>
          <p:nvPr/>
        </p:nvSpPr>
        <p:spPr>
          <a:xfrm>
            <a:off x="1568073" y="0"/>
            <a:ext cx="7575929" cy="6858000"/>
          </a:xfrm>
          <a:custGeom>
            <a:avLst/>
            <a:gdLst>
              <a:gd name="connsiteX0" fmla="*/ 4731655 w 10101239"/>
              <a:gd name="connsiteY0" fmla="*/ 0 h 6858000"/>
              <a:gd name="connsiteX1" fmla="*/ 7282347 w 10101239"/>
              <a:gd name="connsiteY1" fmla="*/ 0 h 6858000"/>
              <a:gd name="connsiteX2" fmla="*/ 7550547 w 10101239"/>
              <a:gd name="connsiteY2" fmla="*/ 0 h 6858000"/>
              <a:gd name="connsiteX3" fmla="*/ 10101239 w 10101239"/>
              <a:gd name="connsiteY3" fmla="*/ 0 h 6858000"/>
              <a:gd name="connsiteX4" fmla="*/ 10101239 w 10101239"/>
              <a:gd name="connsiteY4" fmla="*/ 6858000 h 6858000"/>
              <a:gd name="connsiteX5" fmla="*/ 7550547 w 10101239"/>
              <a:gd name="connsiteY5" fmla="*/ 6858000 h 6858000"/>
              <a:gd name="connsiteX6" fmla="*/ 2550692 w 10101239"/>
              <a:gd name="connsiteY6" fmla="*/ 6858000 h 6858000"/>
              <a:gd name="connsiteX7" fmla="*/ 0 w 1010123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01239" h="6858000">
                <a:moveTo>
                  <a:pt x="4731655" y="0"/>
                </a:moveTo>
                <a:lnTo>
                  <a:pt x="7282347" y="0"/>
                </a:lnTo>
                <a:lnTo>
                  <a:pt x="7550547" y="0"/>
                </a:lnTo>
                <a:lnTo>
                  <a:pt x="10101239" y="0"/>
                </a:lnTo>
                <a:lnTo>
                  <a:pt x="10101239" y="6858000"/>
                </a:lnTo>
                <a:lnTo>
                  <a:pt x="7550547" y="6858000"/>
                </a:lnTo>
                <a:lnTo>
                  <a:pt x="2550692" y="6858000"/>
                </a:lnTo>
                <a:lnTo>
                  <a:pt x="0" y="6858000"/>
                </a:ln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sp>
        <p:nvSpPr>
          <p:cNvPr id="4" name="TextBox 3"/>
          <p:cNvSpPr txBox="1"/>
          <p:nvPr/>
        </p:nvSpPr>
        <p:spPr>
          <a:xfrm>
            <a:off x="3851920" y="1952546"/>
            <a:ext cx="5138072" cy="2277547"/>
          </a:xfrm>
          <a:prstGeom prst="rect">
            <a:avLst/>
          </a:prstGeom>
          <a:noFill/>
        </p:spPr>
        <p:txBody>
          <a:bodyPr wrap="square" rtlCol="0" anchor="ctr">
            <a:spAutoFit/>
          </a:bodyPr>
          <a:lstStyle/>
          <a:p>
            <a:pPr algn="ctr"/>
            <a:r>
              <a:rPr lang="id-ID" altLang="ko-KR" sz="5000" dirty="0" smtClean="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KESEIMBANGAN PASAR</a:t>
            </a:r>
          </a:p>
          <a:p>
            <a:pPr algn="ctr"/>
            <a:r>
              <a:rPr lang="id-ID" altLang="ko-KR" sz="4200" dirty="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rPr>
              <a:t>(Market Equilibrium)</a:t>
            </a:r>
            <a:endParaRPr lang="en-US" altLang="ko-KR" sz="4200" dirty="0">
              <a:gradFill>
                <a:gsLst>
                  <a:gs pos="0">
                    <a:srgbClr val="00BDFB">
                      <a:lumMod val="50000"/>
                    </a:srgbClr>
                  </a:gs>
                  <a:gs pos="50000">
                    <a:srgbClr val="00BDFB"/>
                  </a:gs>
                  <a:gs pos="100000">
                    <a:srgbClr val="00BDFB">
                      <a:lumMod val="60000"/>
                      <a:lumOff val="40000"/>
                    </a:srgbClr>
                  </a:gs>
                </a:gsLst>
                <a:lin ang="5400000"/>
              </a:gradFill>
              <a:effectLst>
                <a:reflection blurRad="6350" stA="53000" endA="300" endPos="35500" dir="5400000" sy="-90000" algn="bl" rotWithShape="0"/>
              </a:effectLst>
              <a:cs typeface="Arial" panose="020B0604020202020204" pitchFamily="34" charset="0"/>
            </a:endParaRPr>
          </a:p>
        </p:txBody>
      </p:sp>
      <p:sp>
        <p:nvSpPr>
          <p:cNvPr id="23" name="Freeform: Shape 22"/>
          <p:cNvSpPr/>
          <p:nvPr/>
        </p:nvSpPr>
        <p:spPr>
          <a:xfrm rot="18326748">
            <a:off x="7358492" y="455085"/>
            <a:ext cx="2204904" cy="499700"/>
          </a:xfrm>
          <a:custGeom>
            <a:avLst/>
            <a:gdLst>
              <a:gd name="connsiteX0" fmla="*/ 2141990 w 2204904"/>
              <a:gd name="connsiteY0" fmla="*/ 577887 h 666266"/>
              <a:gd name="connsiteX1" fmla="*/ 2204904 w 2204904"/>
              <a:gd name="connsiteY1" fmla="*/ 666266 h 666266"/>
              <a:gd name="connsiteX2" fmla="*/ 1379318 w 2204904"/>
              <a:gd name="connsiteY2" fmla="*/ 666266 h 666266"/>
              <a:gd name="connsiteX3" fmla="*/ 1335129 w 2204904"/>
              <a:gd name="connsiteY3" fmla="*/ 622077 h 666266"/>
              <a:gd name="connsiteX4" fmla="*/ 1379318 w 2204904"/>
              <a:gd name="connsiteY4" fmla="*/ 577887 h 666266"/>
              <a:gd name="connsiteX5" fmla="*/ 1936301 w 2204904"/>
              <a:gd name="connsiteY5" fmla="*/ 288944 h 666266"/>
              <a:gd name="connsiteX6" fmla="*/ 1999215 w 2204904"/>
              <a:gd name="connsiteY6" fmla="*/ 377322 h 666266"/>
              <a:gd name="connsiteX7" fmla="*/ 711754 w 2204904"/>
              <a:gd name="connsiteY7" fmla="*/ 377322 h 666266"/>
              <a:gd name="connsiteX8" fmla="*/ 667564 w 2204904"/>
              <a:gd name="connsiteY8" fmla="*/ 333133 h 666266"/>
              <a:gd name="connsiteX9" fmla="*/ 711754 w 2204904"/>
              <a:gd name="connsiteY9" fmla="*/ 288944 h 666266"/>
              <a:gd name="connsiteX10" fmla="*/ 1730611 w 2204904"/>
              <a:gd name="connsiteY10" fmla="*/ 0 h 666266"/>
              <a:gd name="connsiteX11" fmla="*/ 1793525 w 2204904"/>
              <a:gd name="connsiteY11" fmla="*/ 88378 h 666266"/>
              <a:gd name="connsiteX12" fmla="*/ 44189 w 2204904"/>
              <a:gd name="connsiteY12" fmla="*/ 88378 h 666266"/>
              <a:gd name="connsiteX13" fmla="*/ 0 w 2204904"/>
              <a:gd name="connsiteY13" fmla="*/ 44189 h 666266"/>
              <a:gd name="connsiteX14" fmla="*/ 44190 w 2204904"/>
              <a:gd name="connsiteY14" fmla="*/ 0 h 6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4904" h="666266">
                <a:moveTo>
                  <a:pt x="2141990" y="577887"/>
                </a:moveTo>
                <a:lnTo>
                  <a:pt x="2204904" y="666266"/>
                </a:lnTo>
                <a:lnTo>
                  <a:pt x="1379318" y="666266"/>
                </a:lnTo>
                <a:cubicBezTo>
                  <a:pt x="1354913" y="666266"/>
                  <a:pt x="1335129" y="646482"/>
                  <a:pt x="1335129" y="622077"/>
                </a:cubicBezTo>
                <a:cubicBezTo>
                  <a:pt x="1335129" y="597671"/>
                  <a:pt x="1354913" y="577888"/>
                  <a:pt x="1379318" y="577887"/>
                </a:cubicBezTo>
                <a:close/>
                <a:moveTo>
                  <a:pt x="1936301" y="288944"/>
                </a:moveTo>
                <a:lnTo>
                  <a:pt x="1999215" y="377322"/>
                </a:lnTo>
                <a:lnTo>
                  <a:pt x="711754" y="377322"/>
                </a:lnTo>
                <a:cubicBezTo>
                  <a:pt x="687349" y="377322"/>
                  <a:pt x="667564" y="357538"/>
                  <a:pt x="667564" y="333133"/>
                </a:cubicBezTo>
                <a:cubicBezTo>
                  <a:pt x="667564" y="308728"/>
                  <a:pt x="687348" y="288944"/>
                  <a:pt x="711754" y="288944"/>
                </a:cubicBezTo>
                <a:close/>
                <a:moveTo>
                  <a:pt x="1730611" y="0"/>
                </a:moveTo>
                <a:lnTo>
                  <a:pt x="1793525" y="88378"/>
                </a:lnTo>
                <a:lnTo>
                  <a:pt x="44189" y="88378"/>
                </a:lnTo>
                <a:cubicBezTo>
                  <a:pt x="19785" y="88379"/>
                  <a:pt x="1" y="68594"/>
                  <a:pt x="0" y="44189"/>
                </a:cubicBezTo>
                <a:cubicBezTo>
                  <a:pt x="0" y="19783"/>
                  <a:pt x="19784" y="0"/>
                  <a:pt x="441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sp>
        <p:nvSpPr>
          <p:cNvPr id="24" name="Freeform: Shape 23"/>
          <p:cNvSpPr/>
          <p:nvPr/>
        </p:nvSpPr>
        <p:spPr>
          <a:xfrm rot="18326748" flipH="1" flipV="1">
            <a:off x="-419398" y="5902932"/>
            <a:ext cx="2204904" cy="499700"/>
          </a:xfrm>
          <a:custGeom>
            <a:avLst/>
            <a:gdLst>
              <a:gd name="connsiteX0" fmla="*/ 2141990 w 2204904"/>
              <a:gd name="connsiteY0" fmla="*/ 577887 h 666266"/>
              <a:gd name="connsiteX1" fmla="*/ 2204904 w 2204904"/>
              <a:gd name="connsiteY1" fmla="*/ 666266 h 666266"/>
              <a:gd name="connsiteX2" fmla="*/ 1379318 w 2204904"/>
              <a:gd name="connsiteY2" fmla="*/ 666266 h 666266"/>
              <a:gd name="connsiteX3" fmla="*/ 1335129 w 2204904"/>
              <a:gd name="connsiteY3" fmla="*/ 622077 h 666266"/>
              <a:gd name="connsiteX4" fmla="*/ 1379318 w 2204904"/>
              <a:gd name="connsiteY4" fmla="*/ 577887 h 666266"/>
              <a:gd name="connsiteX5" fmla="*/ 1936301 w 2204904"/>
              <a:gd name="connsiteY5" fmla="*/ 288944 h 666266"/>
              <a:gd name="connsiteX6" fmla="*/ 1999215 w 2204904"/>
              <a:gd name="connsiteY6" fmla="*/ 377322 h 666266"/>
              <a:gd name="connsiteX7" fmla="*/ 711754 w 2204904"/>
              <a:gd name="connsiteY7" fmla="*/ 377322 h 666266"/>
              <a:gd name="connsiteX8" fmla="*/ 667564 w 2204904"/>
              <a:gd name="connsiteY8" fmla="*/ 333133 h 666266"/>
              <a:gd name="connsiteX9" fmla="*/ 711754 w 2204904"/>
              <a:gd name="connsiteY9" fmla="*/ 288944 h 666266"/>
              <a:gd name="connsiteX10" fmla="*/ 1730611 w 2204904"/>
              <a:gd name="connsiteY10" fmla="*/ 0 h 666266"/>
              <a:gd name="connsiteX11" fmla="*/ 1793525 w 2204904"/>
              <a:gd name="connsiteY11" fmla="*/ 88378 h 666266"/>
              <a:gd name="connsiteX12" fmla="*/ 44189 w 2204904"/>
              <a:gd name="connsiteY12" fmla="*/ 88378 h 666266"/>
              <a:gd name="connsiteX13" fmla="*/ 0 w 2204904"/>
              <a:gd name="connsiteY13" fmla="*/ 44189 h 666266"/>
              <a:gd name="connsiteX14" fmla="*/ 44190 w 2204904"/>
              <a:gd name="connsiteY14" fmla="*/ 0 h 66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04904" h="666266">
                <a:moveTo>
                  <a:pt x="2141990" y="577887"/>
                </a:moveTo>
                <a:lnTo>
                  <a:pt x="2204904" y="666266"/>
                </a:lnTo>
                <a:lnTo>
                  <a:pt x="1379318" y="666266"/>
                </a:lnTo>
                <a:cubicBezTo>
                  <a:pt x="1354913" y="666266"/>
                  <a:pt x="1335129" y="646482"/>
                  <a:pt x="1335129" y="622077"/>
                </a:cubicBezTo>
                <a:cubicBezTo>
                  <a:pt x="1335129" y="597671"/>
                  <a:pt x="1354913" y="577888"/>
                  <a:pt x="1379318" y="577887"/>
                </a:cubicBezTo>
                <a:close/>
                <a:moveTo>
                  <a:pt x="1936301" y="288944"/>
                </a:moveTo>
                <a:lnTo>
                  <a:pt x="1999215" y="377322"/>
                </a:lnTo>
                <a:lnTo>
                  <a:pt x="711754" y="377322"/>
                </a:lnTo>
                <a:cubicBezTo>
                  <a:pt x="687349" y="377322"/>
                  <a:pt x="667564" y="357538"/>
                  <a:pt x="667564" y="333133"/>
                </a:cubicBezTo>
                <a:cubicBezTo>
                  <a:pt x="667564" y="308728"/>
                  <a:pt x="687348" y="288944"/>
                  <a:pt x="711754" y="288944"/>
                </a:cubicBezTo>
                <a:close/>
                <a:moveTo>
                  <a:pt x="1730611" y="0"/>
                </a:moveTo>
                <a:lnTo>
                  <a:pt x="1793525" y="88378"/>
                </a:lnTo>
                <a:lnTo>
                  <a:pt x="44189" y="88378"/>
                </a:lnTo>
                <a:cubicBezTo>
                  <a:pt x="19785" y="88379"/>
                  <a:pt x="1" y="68594"/>
                  <a:pt x="0" y="44189"/>
                </a:cubicBezTo>
                <a:cubicBezTo>
                  <a:pt x="0" y="19783"/>
                  <a:pt x="19784" y="0"/>
                  <a:pt x="441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prstClr val="white"/>
              </a:solidFill>
            </a:endParaRP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79" y="1741833"/>
            <a:ext cx="3545917" cy="346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191217138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32656"/>
            <a:ext cx="8229600" cy="977900"/>
          </a:xfrm>
        </p:spPr>
        <p:txBody>
          <a:bodyPr/>
          <a:lstStyle/>
          <a:p>
            <a:pPr algn="ctr" eaLnBrk="1" hangingPunct="1"/>
            <a:r>
              <a:rPr lang="id-ID" altLang="en-US" sz="5400" b="1" dirty="0" smtClean="0"/>
              <a:t>Keseimbangan Pasar</a:t>
            </a:r>
            <a:r>
              <a:rPr lang="id-ID" altLang="en-US" sz="3200" dirty="0" smtClean="0"/>
              <a:t> </a:t>
            </a:r>
          </a:p>
        </p:txBody>
      </p:sp>
      <p:sp>
        <p:nvSpPr>
          <p:cNvPr id="12291" name="Rectangle 3"/>
          <p:cNvSpPr>
            <a:spLocks noGrp="1" noChangeArrowheads="1"/>
          </p:cNvSpPr>
          <p:nvPr>
            <p:ph type="body" sz="half" idx="1"/>
          </p:nvPr>
        </p:nvSpPr>
        <p:spPr>
          <a:xfrm>
            <a:off x="493713" y="1327720"/>
            <a:ext cx="8458200" cy="3973487"/>
          </a:xfrm>
        </p:spPr>
        <p:txBody>
          <a:bodyPr>
            <a:normAutofit/>
          </a:bodyPr>
          <a:lstStyle/>
          <a:p>
            <a:pPr eaLnBrk="1" hangingPunct="1">
              <a:spcAft>
                <a:spcPts val="600"/>
              </a:spcAft>
            </a:pPr>
            <a:r>
              <a:rPr lang="id-ID" altLang="en-US" b="1" dirty="0" smtClean="0"/>
              <a:t>Pasar</a:t>
            </a:r>
            <a:r>
              <a:rPr lang="id-ID" altLang="en-US" dirty="0" smtClean="0"/>
              <a:t> adalah kondisi dimana bertemunya </a:t>
            </a:r>
            <a:r>
              <a:rPr lang="id-ID" altLang="en-US" b="1" dirty="0" smtClean="0"/>
              <a:t>penawaran</a:t>
            </a:r>
            <a:r>
              <a:rPr lang="id-ID" altLang="en-US" dirty="0" smtClean="0"/>
              <a:t> (produsen/penjual)  dan </a:t>
            </a:r>
            <a:r>
              <a:rPr lang="id-ID" altLang="en-US" b="1" dirty="0" smtClean="0"/>
              <a:t>permintaan</a:t>
            </a:r>
            <a:r>
              <a:rPr lang="id-ID" altLang="en-US" dirty="0" smtClean="0"/>
              <a:t> (konsumen/pembeli)</a:t>
            </a:r>
          </a:p>
          <a:p>
            <a:pPr eaLnBrk="1" hangingPunct="1">
              <a:spcAft>
                <a:spcPts val="300"/>
              </a:spcAft>
            </a:pPr>
            <a:r>
              <a:rPr lang="id-ID" altLang="en-US" dirty="0" smtClean="0"/>
              <a:t>Pasar</a:t>
            </a:r>
            <a:r>
              <a:rPr lang="en-US" altLang="en-US" dirty="0" smtClean="0"/>
              <a:t> </a:t>
            </a:r>
            <a:r>
              <a:rPr lang="id-ID" altLang="en-US" dirty="0" smtClean="0"/>
              <a:t>suatu macam barang dikatakan berada dalam </a:t>
            </a:r>
            <a:r>
              <a:rPr lang="id-ID" altLang="en-US" b="1" dirty="0" smtClean="0"/>
              <a:t>keseimbangan</a:t>
            </a:r>
            <a:r>
              <a:rPr lang="id-ID" altLang="en-US" dirty="0" smtClean="0"/>
              <a:t> (</a:t>
            </a:r>
            <a:r>
              <a:rPr lang="id-ID" altLang="en-US" b="1" dirty="0" smtClean="0"/>
              <a:t>Equilibrium</a:t>
            </a:r>
            <a:r>
              <a:rPr lang="id-ID" altLang="en-US" dirty="0" smtClean="0"/>
              <a:t>) bila jumlah barang yang diminta di pasar tersebut sama dengan jumlah barang yang ditawarkan dan  harga yang ditawarkan sama dengan harga yang di minta</a:t>
            </a:r>
          </a:p>
          <a:p>
            <a:pPr eaLnBrk="1" hangingPunct="1"/>
            <a:r>
              <a:rPr lang="id-ID" altLang="en-US" b="1" dirty="0" smtClean="0"/>
              <a:t>Persamaan  Keseimbangan pasar</a:t>
            </a:r>
            <a:r>
              <a:rPr lang="id-ID" altLang="en-US" dirty="0" smtClean="0"/>
              <a:t> :</a:t>
            </a:r>
            <a:r>
              <a:rPr lang="id-ID" altLang="en-US" sz="2400" dirty="0" smtClean="0"/>
              <a:t> </a:t>
            </a:r>
          </a:p>
        </p:txBody>
      </p:sp>
      <p:grpSp>
        <p:nvGrpSpPr>
          <p:cNvPr id="12292" name="object 21"/>
          <p:cNvGrpSpPr>
            <a:grpSpLocks/>
          </p:cNvGrpSpPr>
          <p:nvPr/>
        </p:nvGrpSpPr>
        <p:grpSpPr bwMode="auto">
          <a:xfrm>
            <a:off x="8304213" y="4583113"/>
            <a:ext cx="844550" cy="2262187"/>
            <a:chOff x="16599408" y="6890766"/>
            <a:chExt cx="1689100" cy="3394710"/>
          </a:xfrm>
        </p:grpSpPr>
        <p:sp>
          <p:nvSpPr>
            <p:cNvPr id="6" name="object 22"/>
            <p:cNvSpPr/>
            <p:nvPr/>
          </p:nvSpPr>
          <p:spPr>
            <a:xfrm>
              <a:off x="17091532" y="8689366"/>
              <a:ext cx="1196976" cy="1596110"/>
            </a:xfrm>
            <a:custGeom>
              <a:avLst/>
              <a:gdLst/>
              <a:ahLst/>
              <a:cxnLst/>
              <a:rect l="l" t="t" r="r" b="b"/>
              <a:pathLst>
                <a:path w="1196340" h="1595754">
                  <a:moveTo>
                    <a:pt x="1195803" y="0"/>
                  </a:moveTo>
                  <a:lnTo>
                    <a:pt x="762860" y="0"/>
                  </a:lnTo>
                  <a:lnTo>
                    <a:pt x="0" y="1595624"/>
                  </a:lnTo>
                  <a:lnTo>
                    <a:pt x="436752" y="1595624"/>
                  </a:lnTo>
                  <a:lnTo>
                    <a:pt x="1195803" y="7969"/>
                  </a:lnTo>
                  <a:lnTo>
                    <a:pt x="1195803" y="0"/>
                  </a:lnTo>
                  <a:close/>
                </a:path>
              </a:pathLst>
            </a:custGeom>
            <a:solidFill>
              <a:srgbClr val="4ECDC4"/>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sp>
          <p:nvSpPr>
            <p:cNvPr id="7" name="object 23"/>
            <p:cNvSpPr/>
            <p:nvPr/>
          </p:nvSpPr>
          <p:spPr>
            <a:xfrm>
              <a:off x="16821658" y="7786493"/>
              <a:ext cx="1466850" cy="2498983"/>
            </a:xfrm>
            <a:custGeom>
              <a:avLst/>
              <a:gdLst/>
              <a:ahLst/>
              <a:cxnLst/>
              <a:rect l="l" t="t" r="r" b="b"/>
              <a:pathLst>
                <a:path w="1467484" h="2500629">
                  <a:moveTo>
                    <a:pt x="1467247" y="0"/>
                  </a:moveTo>
                  <a:lnTo>
                    <a:pt x="1194451" y="0"/>
                  </a:lnTo>
                  <a:lnTo>
                    <a:pt x="0" y="2500118"/>
                  </a:lnTo>
                  <a:lnTo>
                    <a:pt x="436626" y="2500118"/>
                  </a:lnTo>
                  <a:lnTo>
                    <a:pt x="1467247" y="342914"/>
                  </a:lnTo>
                  <a:lnTo>
                    <a:pt x="1467247" y="0"/>
                  </a:lnTo>
                  <a:close/>
                </a:path>
              </a:pathLst>
            </a:custGeom>
            <a:solidFill>
              <a:srgbClr val="A2E411"/>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sp>
          <p:nvSpPr>
            <p:cNvPr id="8" name="object 24"/>
            <p:cNvSpPr/>
            <p:nvPr/>
          </p:nvSpPr>
          <p:spPr>
            <a:xfrm>
              <a:off x="16599408" y="6890766"/>
              <a:ext cx="1689100" cy="2963523"/>
            </a:xfrm>
            <a:custGeom>
              <a:avLst/>
              <a:gdLst/>
              <a:ahLst/>
              <a:cxnLst/>
              <a:rect l="l" t="t" r="r" b="b"/>
              <a:pathLst>
                <a:path w="1689100" h="2962909">
                  <a:moveTo>
                    <a:pt x="1688592" y="0"/>
                  </a:moveTo>
                  <a:lnTo>
                    <a:pt x="1415796" y="0"/>
                  </a:lnTo>
                  <a:lnTo>
                    <a:pt x="0" y="2962655"/>
                  </a:lnTo>
                  <a:lnTo>
                    <a:pt x="436626" y="2962655"/>
                  </a:lnTo>
                  <a:lnTo>
                    <a:pt x="1688592" y="342826"/>
                  </a:lnTo>
                  <a:lnTo>
                    <a:pt x="1688592" y="0"/>
                  </a:lnTo>
                  <a:close/>
                </a:path>
              </a:pathLst>
            </a:custGeom>
            <a:solidFill>
              <a:srgbClr val="FF6B6B"/>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grpSp>
      <p:grpSp>
        <p:nvGrpSpPr>
          <p:cNvPr id="12293" name="object 25"/>
          <p:cNvGrpSpPr>
            <a:grpSpLocks/>
          </p:cNvGrpSpPr>
          <p:nvPr/>
        </p:nvGrpSpPr>
        <p:grpSpPr bwMode="auto">
          <a:xfrm>
            <a:off x="0" y="0"/>
            <a:ext cx="1446213" cy="1490663"/>
            <a:chOff x="0" y="0"/>
            <a:chExt cx="2893060" cy="2235200"/>
          </a:xfrm>
        </p:grpSpPr>
        <p:sp>
          <p:nvSpPr>
            <p:cNvPr id="10" name="object 26"/>
            <p:cNvSpPr/>
            <p:nvPr/>
          </p:nvSpPr>
          <p:spPr>
            <a:xfrm>
              <a:off x="0" y="0"/>
              <a:ext cx="2105487" cy="2235200"/>
            </a:xfrm>
            <a:custGeom>
              <a:avLst/>
              <a:gdLst/>
              <a:ahLst/>
              <a:cxnLst/>
              <a:rect l="l" t="t" r="r" b="b"/>
              <a:pathLst>
                <a:path w="2104390" h="2235200">
                  <a:moveTo>
                    <a:pt x="2104240" y="0"/>
                  </a:moveTo>
                  <a:lnTo>
                    <a:pt x="1563001" y="0"/>
                  </a:lnTo>
                  <a:lnTo>
                    <a:pt x="0" y="1660142"/>
                  </a:lnTo>
                  <a:lnTo>
                    <a:pt x="0" y="2234997"/>
                  </a:lnTo>
                  <a:lnTo>
                    <a:pt x="2104240" y="0"/>
                  </a:lnTo>
                  <a:close/>
                </a:path>
              </a:pathLst>
            </a:custGeom>
            <a:solidFill>
              <a:srgbClr val="4ECDC4"/>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sp>
          <p:nvSpPr>
            <p:cNvPr id="11" name="object 27"/>
            <p:cNvSpPr/>
            <p:nvPr/>
          </p:nvSpPr>
          <p:spPr>
            <a:xfrm>
              <a:off x="276287" y="0"/>
              <a:ext cx="2140419" cy="1882900"/>
            </a:xfrm>
            <a:custGeom>
              <a:avLst/>
              <a:gdLst/>
              <a:ahLst/>
              <a:cxnLst/>
              <a:rect l="l" t="t" r="r" b="b"/>
              <a:pathLst>
                <a:path w="2139315" h="1882139">
                  <a:moveTo>
                    <a:pt x="2139292" y="0"/>
                  </a:moveTo>
                  <a:lnTo>
                    <a:pt x="1604808" y="0"/>
                  </a:lnTo>
                  <a:lnTo>
                    <a:pt x="0" y="1753997"/>
                  </a:lnTo>
                  <a:lnTo>
                    <a:pt x="417715" y="1881631"/>
                  </a:lnTo>
                  <a:lnTo>
                    <a:pt x="2139292" y="0"/>
                  </a:lnTo>
                  <a:close/>
                </a:path>
              </a:pathLst>
            </a:custGeom>
            <a:solidFill>
              <a:srgbClr val="FF6B6B"/>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sp>
          <p:nvSpPr>
            <p:cNvPr id="12" name="object 28"/>
            <p:cNvSpPr/>
            <p:nvPr/>
          </p:nvSpPr>
          <p:spPr>
            <a:xfrm>
              <a:off x="987642" y="0"/>
              <a:ext cx="1905418" cy="1623435"/>
            </a:xfrm>
            <a:custGeom>
              <a:avLst/>
              <a:gdLst/>
              <a:ahLst/>
              <a:cxnLst/>
              <a:rect l="l" t="t" r="r" b="b"/>
              <a:pathLst>
                <a:path w="1905635" h="1622425">
                  <a:moveTo>
                    <a:pt x="1905383" y="0"/>
                  </a:moveTo>
                  <a:lnTo>
                    <a:pt x="1370735" y="0"/>
                  </a:lnTo>
                  <a:lnTo>
                    <a:pt x="0" y="1494917"/>
                  </a:lnTo>
                  <a:lnTo>
                    <a:pt x="417791" y="1622425"/>
                  </a:lnTo>
                  <a:lnTo>
                    <a:pt x="1905383" y="0"/>
                  </a:lnTo>
                  <a:close/>
                </a:path>
              </a:pathLst>
            </a:custGeom>
            <a:solidFill>
              <a:srgbClr val="A2E411"/>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grpSp>
      <p:sp>
        <p:nvSpPr>
          <p:cNvPr id="12294" name="Rectangle 1"/>
          <p:cNvSpPr>
            <a:spLocks noChangeArrowheads="1"/>
          </p:cNvSpPr>
          <p:nvPr/>
        </p:nvSpPr>
        <p:spPr bwMode="auto">
          <a:xfrm>
            <a:off x="5508104" y="5457279"/>
            <a:ext cx="2227263" cy="708025"/>
          </a:xfrm>
          <a:prstGeom prst="rect">
            <a:avLst/>
          </a:prstGeom>
          <a:solidFill>
            <a:schemeClr val="accent3">
              <a:lumMod val="20000"/>
              <a:lumOff val="80000"/>
            </a:schemeClr>
          </a:solidFill>
          <a:ln w="9525">
            <a:solidFill>
              <a:schemeClr val="tx1"/>
            </a:solidFill>
          </a:ln>
        </p:spPr>
        <p:txBody>
          <a:bodyPr wrap="none">
            <a:spAutoFit/>
          </a:bodyPr>
          <a:lstStyle/>
          <a:p>
            <a:pPr>
              <a:defRPr/>
            </a:pPr>
            <a:r>
              <a:rPr lang="id-ID" altLang="en-US" sz="4000" dirty="0">
                <a:latin typeface="Times New Roman" pitchFamily="18" charset="0"/>
                <a:cs typeface="Times New Roman" pitchFamily="18" charset="0"/>
              </a:rPr>
              <a:t>P</a:t>
            </a:r>
            <a:r>
              <a:rPr lang="en-US" altLang="en-US" sz="4000" dirty="0">
                <a:latin typeface="Times New Roman" pitchFamily="18" charset="0"/>
                <a:cs typeface="Times New Roman" pitchFamily="18" charset="0"/>
              </a:rPr>
              <a:t> </a:t>
            </a:r>
            <a:r>
              <a:rPr lang="id-ID" altLang="en-US" sz="2400" i="1" dirty="0">
                <a:latin typeface="Times New Roman" pitchFamily="18" charset="0"/>
                <a:cs typeface="Times New Roman" pitchFamily="18" charset="0"/>
              </a:rPr>
              <a:t>d</a:t>
            </a:r>
            <a:r>
              <a:rPr lang="en-US" altLang="en-US" sz="4000" dirty="0">
                <a:latin typeface="Times New Roman" pitchFamily="18" charset="0"/>
                <a:cs typeface="Times New Roman" pitchFamily="18" charset="0"/>
              </a:rPr>
              <a:t>   </a:t>
            </a:r>
            <a:r>
              <a:rPr lang="id-ID" altLang="en-US" sz="4000" dirty="0">
                <a:latin typeface="Times New Roman" pitchFamily="18" charset="0"/>
                <a:cs typeface="Times New Roman" pitchFamily="18" charset="0"/>
              </a:rPr>
              <a:t>=</a:t>
            </a:r>
            <a:r>
              <a:rPr lang="en-US" altLang="en-US" sz="3600" dirty="0">
                <a:latin typeface="Times New Roman" pitchFamily="18" charset="0"/>
                <a:cs typeface="Times New Roman" pitchFamily="18" charset="0"/>
              </a:rPr>
              <a:t> </a:t>
            </a:r>
            <a:r>
              <a:rPr lang="id-ID" altLang="en-US" sz="3600" dirty="0">
                <a:latin typeface="Times New Roman" pitchFamily="18" charset="0"/>
                <a:cs typeface="Times New Roman" pitchFamily="18" charset="0"/>
              </a:rPr>
              <a:t>  P </a:t>
            </a:r>
            <a:r>
              <a:rPr lang="id-ID" altLang="en-US" sz="2400" i="1" dirty="0">
                <a:latin typeface="Times New Roman" pitchFamily="18" charset="0"/>
                <a:cs typeface="Times New Roman" pitchFamily="18" charset="0"/>
              </a:rPr>
              <a:t>s</a:t>
            </a:r>
            <a:endParaRPr lang="id-ID" sz="2400" i="1" dirty="0"/>
          </a:p>
        </p:txBody>
      </p:sp>
      <p:sp>
        <p:nvSpPr>
          <p:cNvPr id="12295" name="Rectangle 2"/>
          <p:cNvSpPr>
            <a:spLocks noChangeArrowheads="1"/>
          </p:cNvSpPr>
          <p:nvPr/>
        </p:nvSpPr>
        <p:spPr bwMode="auto">
          <a:xfrm>
            <a:off x="4283968" y="5621238"/>
            <a:ext cx="790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d-ID" sz="2000" b="1" dirty="0">
                <a:latin typeface="Times New Roman" pitchFamily="18" charset="0"/>
                <a:cs typeface="Times New Roman" pitchFamily="18" charset="0"/>
              </a:rPr>
              <a:t>Atau,</a:t>
            </a:r>
            <a:endParaRPr lang="id-ID" sz="2000" b="1" dirty="0"/>
          </a:p>
        </p:txBody>
      </p:sp>
      <p:sp>
        <p:nvSpPr>
          <p:cNvPr id="12296" name="Rectangle 15"/>
          <p:cNvSpPr>
            <a:spLocks noChangeArrowheads="1"/>
          </p:cNvSpPr>
          <p:nvPr/>
        </p:nvSpPr>
        <p:spPr bwMode="auto">
          <a:xfrm>
            <a:off x="1475656" y="5457418"/>
            <a:ext cx="2295351" cy="707886"/>
          </a:xfrm>
          <a:prstGeom prst="rect">
            <a:avLst/>
          </a:prstGeom>
          <a:solidFill>
            <a:srgbClr val="FFCCFF"/>
          </a:solidFill>
          <a:ln w="9525">
            <a:solidFill>
              <a:schemeClr val="accent1"/>
            </a:solidFill>
            <a:miter lim="800000"/>
            <a:headEnd/>
            <a:tailEnd/>
          </a:ln>
        </p:spPr>
        <p:txBody>
          <a:bodyPr wrap="square">
            <a:spAutoFit/>
          </a:bodyPr>
          <a:lstStyle/>
          <a:p>
            <a:r>
              <a:rPr lang="id-ID" altLang="en-US" sz="4000" dirty="0">
                <a:latin typeface="Times New Roman" pitchFamily="18" charset="0"/>
                <a:cs typeface="Times New Roman" pitchFamily="18" charset="0"/>
              </a:rPr>
              <a:t>Q</a:t>
            </a:r>
            <a:r>
              <a:rPr lang="en-US" altLang="en-US" sz="4000" dirty="0">
                <a:latin typeface="Times New Roman" pitchFamily="18" charset="0"/>
                <a:cs typeface="Times New Roman" pitchFamily="18" charset="0"/>
              </a:rPr>
              <a:t> </a:t>
            </a:r>
            <a:r>
              <a:rPr lang="id-ID" altLang="en-US" sz="4000" i="1" dirty="0">
                <a:latin typeface="Times New Roman" pitchFamily="18" charset="0"/>
                <a:cs typeface="Times New Roman" pitchFamily="18" charset="0"/>
              </a:rPr>
              <a:t>d</a:t>
            </a:r>
            <a:r>
              <a:rPr lang="en-US" altLang="en-US" sz="4000" dirty="0">
                <a:latin typeface="Times New Roman" pitchFamily="18" charset="0"/>
                <a:cs typeface="Times New Roman" pitchFamily="18" charset="0"/>
              </a:rPr>
              <a:t>  </a:t>
            </a:r>
            <a:r>
              <a:rPr lang="id-ID" altLang="en-US" sz="4000" dirty="0" smtClean="0">
                <a:latin typeface="Times New Roman" pitchFamily="18" charset="0"/>
                <a:cs typeface="Times New Roman" pitchFamily="18" charset="0"/>
              </a:rPr>
              <a:t>= </a:t>
            </a:r>
            <a:r>
              <a:rPr lang="id-ID" altLang="en-US" sz="4000" dirty="0">
                <a:latin typeface="Times New Roman" pitchFamily="18" charset="0"/>
                <a:cs typeface="Times New Roman" pitchFamily="18" charset="0"/>
              </a:rPr>
              <a:t>Q </a:t>
            </a:r>
            <a:r>
              <a:rPr lang="id-ID" altLang="en-US" sz="2400" i="1" dirty="0">
                <a:latin typeface="Times New Roman" pitchFamily="18" charset="0"/>
                <a:cs typeface="Times New Roman" pitchFamily="18" charset="0"/>
              </a:rPr>
              <a:t>s</a:t>
            </a:r>
            <a:endParaRPr lang="id-ID" sz="2400" i="1" dirty="0"/>
          </a:p>
        </p:txBody>
      </p:sp>
      <p:sp>
        <p:nvSpPr>
          <p:cNvPr id="12297" name="Rectangle 2"/>
          <p:cNvSpPr>
            <a:spLocks noChangeArrowheads="1"/>
          </p:cNvSpPr>
          <p:nvPr/>
        </p:nvSpPr>
        <p:spPr bwMode="auto">
          <a:xfrm>
            <a:off x="6746875" y="64881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a:solidFill>
                  <a:srgbClr val="000000"/>
                </a:solidFill>
                <a:latin typeface="Arial Black" pitchFamily="34" charset="0"/>
              </a:rPr>
              <a:t>By : BIDA SARI,  SP, MSi</a:t>
            </a:r>
            <a:endParaRPr lang="en-US" sz="900">
              <a:solidFill>
                <a:srgbClr val="000000"/>
              </a:solidFill>
              <a:latin typeface="Arial Black" pitchFamily="34" charset="0"/>
            </a:endParaRPr>
          </a:p>
        </p:txBody>
      </p:sp>
    </p:spTree>
    <p:extLst>
      <p:ext uri="{BB962C8B-B14F-4D97-AF65-F5344CB8AC3E}">
        <p14:creationId xmlns:p14="http://schemas.microsoft.com/office/powerpoint/2010/main" val="38507714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457200" y="332656"/>
            <a:ext cx="8229600" cy="1224136"/>
          </a:xfrm>
          <a:solidFill>
            <a:schemeClr val="bg2"/>
          </a:solidFill>
          <a:ln>
            <a:solidFill>
              <a:schemeClr val="tx2"/>
            </a:solidFill>
            <a:miter lim="800000"/>
            <a:headEnd/>
            <a:tailEnd/>
          </a:ln>
        </p:spPr>
        <p:txBody>
          <a:bodyPr>
            <a:noAutofit/>
          </a:bodyPr>
          <a:lstStyle/>
          <a:p>
            <a:pPr algn="ctr" eaLnBrk="1" hangingPunct="1"/>
            <a:r>
              <a:rPr lang="en-US" altLang="en-US" sz="4200" b="1" dirty="0" smtClean="0"/>
              <a:t>Market Equilibrium</a:t>
            </a:r>
            <a:br>
              <a:rPr lang="en-US" altLang="en-US" sz="4200" b="1" dirty="0" smtClean="0"/>
            </a:br>
            <a:r>
              <a:rPr lang="en-US" altLang="en-US" sz="4200" b="1" dirty="0" smtClean="0"/>
              <a:t>(</a:t>
            </a:r>
            <a:r>
              <a:rPr lang="en-US" altLang="en-US" sz="4200" b="1" dirty="0" err="1" smtClean="0"/>
              <a:t>Keseimbangan</a:t>
            </a:r>
            <a:r>
              <a:rPr lang="en-US" altLang="en-US" sz="4200" b="1" dirty="0" smtClean="0"/>
              <a:t> </a:t>
            </a:r>
            <a:r>
              <a:rPr lang="en-US" altLang="en-US" sz="4200" b="1" dirty="0" err="1" smtClean="0"/>
              <a:t>Pasar</a:t>
            </a:r>
            <a:r>
              <a:rPr lang="en-US" altLang="en-US" sz="4200" b="1" dirty="0" smtClean="0"/>
              <a:t>)</a:t>
            </a:r>
          </a:p>
        </p:txBody>
      </p:sp>
      <p:sp>
        <p:nvSpPr>
          <p:cNvPr id="15364" name="Rectangle 3"/>
          <p:cNvSpPr>
            <a:spLocks noGrp="1" noChangeArrowheads="1"/>
          </p:cNvSpPr>
          <p:nvPr>
            <p:ph type="body" idx="1"/>
          </p:nvPr>
        </p:nvSpPr>
        <p:spPr>
          <a:xfrm>
            <a:off x="179512" y="1935480"/>
            <a:ext cx="4618856" cy="4389120"/>
          </a:xfrm>
        </p:spPr>
        <p:txBody>
          <a:bodyPr>
            <a:normAutofit fontScale="92500"/>
          </a:bodyPr>
          <a:lstStyle/>
          <a:p>
            <a:pPr eaLnBrk="1" hangingPunct="1"/>
            <a:r>
              <a:rPr lang="en-US" altLang="en-US" sz="2800" dirty="0" err="1" smtClean="0"/>
              <a:t>Terjadi</a:t>
            </a:r>
            <a:r>
              <a:rPr lang="en-US" altLang="en-US" sz="2800" dirty="0" smtClean="0"/>
              <a:t> </a:t>
            </a:r>
            <a:r>
              <a:rPr lang="en-US" altLang="en-US" sz="2800" dirty="0" err="1" smtClean="0"/>
              <a:t>apabila</a:t>
            </a:r>
            <a:r>
              <a:rPr lang="en-US" altLang="en-US" sz="2800" dirty="0" smtClean="0"/>
              <a:t> </a:t>
            </a:r>
            <a:r>
              <a:rPr lang="en-US" altLang="en-US" sz="2800" dirty="0" err="1" smtClean="0"/>
              <a:t>jumlah</a:t>
            </a:r>
            <a:r>
              <a:rPr lang="en-US" altLang="en-US" sz="2800" dirty="0" smtClean="0"/>
              <a:t> yang </a:t>
            </a:r>
            <a:r>
              <a:rPr lang="en-US" altLang="en-US" sz="2800" dirty="0" err="1" smtClean="0"/>
              <a:t>diminta</a:t>
            </a:r>
            <a:r>
              <a:rPr lang="en-US" altLang="en-US" sz="2800" dirty="0" smtClean="0"/>
              <a:t> (</a:t>
            </a:r>
            <a:r>
              <a:rPr lang="en-US" altLang="en-US" sz="2800" dirty="0" err="1" smtClean="0"/>
              <a:t>Qd</a:t>
            </a:r>
            <a:r>
              <a:rPr lang="en-US" altLang="en-US" sz="2800" dirty="0" smtClean="0"/>
              <a:t>) </a:t>
            </a:r>
            <a:r>
              <a:rPr lang="en-US" altLang="en-US" sz="2800" dirty="0" err="1" smtClean="0"/>
              <a:t>dan</a:t>
            </a:r>
            <a:r>
              <a:rPr lang="en-US" altLang="en-US" sz="2800" dirty="0" smtClean="0"/>
              <a:t> </a:t>
            </a:r>
            <a:r>
              <a:rPr lang="en-US" altLang="en-US" sz="2800" dirty="0" err="1" smtClean="0"/>
              <a:t>jumlah</a:t>
            </a:r>
            <a:r>
              <a:rPr lang="en-US" altLang="en-US" sz="2800" dirty="0" smtClean="0"/>
              <a:t> yang </a:t>
            </a:r>
            <a:r>
              <a:rPr lang="en-US" altLang="en-US" sz="2800" dirty="0" err="1" smtClean="0"/>
              <a:t>ditawarkan</a:t>
            </a:r>
            <a:r>
              <a:rPr lang="en-US" altLang="en-US" sz="2800" dirty="0" smtClean="0"/>
              <a:t> (Qs) </a:t>
            </a:r>
            <a:r>
              <a:rPr lang="en-US" altLang="en-US" sz="2800" dirty="0" err="1" smtClean="0"/>
              <a:t>adalah</a:t>
            </a:r>
            <a:r>
              <a:rPr lang="en-US" altLang="en-US" sz="2800" dirty="0" smtClean="0"/>
              <a:t> </a:t>
            </a:r>
            <a:r>
              <a:rPr lang="en-US" altLang="en-US" sz="2800" dirty="0" err="1" smtClean="0"/>
              <a:t>sama</a:t>
            </a:r>
            <a:r>
              <a:rPr lang="en-US" altLang="en-US" sz="2800" dirty="0" smtClean="0"/>
              <a:t> </a:t>
            </a:r>
            <a:r>
              <a:rPr lang="en-US" altLang="en-US" sz="2800" dirty="0" err="1" smtClean="0"/>
              <a:t>pada</a:t>
            </a:r>
            <a:r>
              <a:rPr lang="en-US" altLang="en-US" sz="2800" dirty="0" smtClean="0"/>
              <a:t> </a:t>
            </a:r>
            <a:r>
              <a:rPr lang="en-US" altLang="en-US" sz="2800" dirty="0" err="1" smtClean="0"/>
              <a:t>suatu</a:t>
            </a:r>
            <a:r>
              <a:rPr lang="en-US" altLang="en-US" sz="2800" dirty="0" smtClean="0"/>
              <a:t> </a:t>
            </a:r>
            <a:r>
              <a:rPr lang="en-US" altLang="en-US" sz="2800" dirty="0" err="1" smtClean="0"/>
              <a:t>tingkat</a:t>
            </a:r>
            <a:r>
              <a:rPr lang="en-US" altLang="en-US" sz="2800" dirty="0" smtClean="0"/>
              <a:t> </a:t>
            </a:r>
            <a:r>
              <a:rPr lang="en-US" altLang="en-US" sz="2800" dirty="0" err="1" smtClean="0"/>
              <a:t>harga</a:t>
            </a:r>
            <a:r>
              <a:rPr lang="en-US" altLang="en-US" sz="2800" dirty="0" smtClean="0"/>
              <a:t> </a:t>
            </a:r>
            <a:r>
              <a:rPr lang="en-US" altLang="en-US" sz="2800" dirty="0" err="1" smtClean="0"/>
              <a:t>tertentu</a:t>
            </a:r>
            <a:endParaRPr lang="en-US" altLang="en-US" sz="2800" dirty="0" smtClean="0"/>
          </a:p>
          <a:p>
            <a:pPr eaLnBrk="1" hangingPunct="1"/>
            <a:r>
              <a:rPr lang="en-US" altLang="en-US" sz="2800" dirty="0" err="1" smtClean="0"/>
              <a:t>Keseimbangan</a:t>
            </a:r>
            <a:r>
              <a:rPr lang="en-US" altLang="en-US" sz="2800" dirty="0" smtClean="0"/>
              <a:t> </a:t>
            </a:r>
            <a:r>
              <a:rPr lang="en-US" altLang="en-US" sz="2800" dirty="0" err="1" smtClean="0"/>
              <a:t>itu</a:t>
            </a:r>
            <a:r>
              <a:rPr lang="en-US" altLang="en-US" sz="2800" dirty="0" smtClean="0"/>
              <a:t> </a:t>
            </a:r>
            <a:r>
              <a:rPr lang="en-US" altLang="en-US" sz="2800" dirty="0" err="1" smtClean="0"/>
              <a:t>ditunjukkan</a:t>
            </a:r>
            <a:r>
              <a:rPr lang="en-US" altLang="en-US" sz="2800" dirty="0" smtClean="0"/>
              <a:t> </a:t>
            </a:r>
            <a:r>
              <a:rPr lang="en-US" altLang="en-US" sz="2800" dirty="0" err="1" smtClean="0"/>
              <a:t>oleh</a:t>
            </a:r>
            <a:r>
              <a:rPr lang="en-US" altLang="en-US" sz="2800" dirty="0" smtClean="0"/>
              <a:t> </a:t>
            </a:r>
            <a:r>
              <a:rPr lang="en-US" altLang="en-US" sz="2800" dirty="0" err="1" smtClean="0"/>
              <a:t>perpotongan</a:t>
            </a:r>
            <a:r>
              <a:rPr lang="en-US" altLang="en-US" sz="2800" dirty="0" smtClean="0"/>
              <a:t> </a:t>
            </a:r>
            <a:r>
              <a:rPr lang="en-US" altLang="en-US" sz="2800" dirty="0" err="1" smtClean="0"/>
              <a:t>antara</a:t>
            </a:r>
            <a:r>
              <a:rPr lang="en-US" altLang="en-US" sz="2800" dirty="0" smtClean="0"/>
              <a:t> </a:t>
            </a:r>
            <a:r>
              <a:rPr lang="en-US" altLang="en-US" sz="2800" dirty="0" err="1" smtClean="0"/>
              <a:t>kurva</a:t>
            </a:r>
            <a:r>
              <a:rPr lang="en-US" altLang="en-US" sz="2800" dirty="0" smtClean="0"/>
              <a:t> </a:t>
            </a:r>
            <a:r>
              <a:rPr lang="en-US" altLang="en-US" sz="2800" dirty="0" err="1" smtClean="0"/>
              <a:t>permintaan</a:t>
            </a:r>
            <a:r>
              <a:rPr lang="en-US" altLang="en-US" sz="2800" dirty="0" smtClean="0"/>
              <a:t>  </a:t>
            </a:r>
            <a:r>
              <a:rPr lang="en-US" altLang="en-US" sz="2800" dirty="0" err="1" smtClean="0"/>
              <a:t>dan</a:t>
            </a:r>
            <a:r>
              <a:rPr lang="en-US" altLang="en-US" sz="2800" dirty="0" smtClean="0"/>
              <a:t> </a:t>
            </a:r>
            <a:r>
              <a:rPr lang="en-US" altLang="en-US" sz="2800" dirty="0" err="1" smtClean="0"/>
              <a:t>kurva</a:t>
            </a:r>
            <a:r>
              <a:rPr lang="en-US" altLang="en-US" sz="2800" dirty="0" smtClean="0"/>
              <a:t> </a:t>
            </a:r>
            <a:r>
              <a:rPr lang="en-US" altLang="en-US" sz="2800" dirty="0" err="1" smtClean="0"/>
              <a:t>penawaran</a:t>
            </a:r>
            <a:endParaRPr lang="en-US" altLang="en-US" sz="2800" dirty="0" smtClean="0"/>
          </a:p>
        </p:txBody>
      </p:sp>
      <p:pic>
        <p:nvPicPr>
          <p:cNvPr id="33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916832"/>
            <a:ext cx="4248472"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3960663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467544" y="755898"/>
            <a:ext cx="8100194" cy="728886"/>
          </a:xfrm>
          <a:ln>
            <a:solidFill>
              <a:schemeClr val="tx2"/>
            </a:solidFill>
            <a:miter lim="800000"/>
            <a:headEnd/>
            <a:tailEnd/>
          </a:ln>
        </p:spPr>
        <p:txBody>
          <a:bodyPr>
            <a:normAutofit fontScale="90000"/>
          </a:bodyPr>
          <a:lstStyle/>
          <a:p>
            <a:pPr algn="ctr" eaLnBrk="1" hangingPunct="1"/>
            <a:r>
              <a:rPr lang="en-US" altLang="en-US" b="1" dirty="0" err="1" smtClean="0">
                <a:solidFill>
                  <a:srgbClr val="0070C0"/>
                </a:solidFill>
              </a:rPr>
              <a:t>Perubahan</a:t>
            </a:r>
            <a:r>
              <a:rPr lang="en-US" altLang="en-US" b="1" dirty="0" smtClean="0">
                <a:solidFill>
                  <a:srgbClr val="0070C0"/>
                </a:solidFill>
              </a:rPr>
              <a:t> </a:t>
            </a:r>
            <a:r>
              <a:rPr lang="en-US" altLang="en-US" b="1" dirty="0" err="1" smtClean="0">
                <a:solidFill>
                  <a:srgbClr val="0070C0"/>
                </a:solidFill>
              </a:rPr>
              <a:t>Keseimbangan</a:t>
            </a:r>
            <a:r>
              <a:rPr lang="en-US" altLang="en-US" b="1" dirty="0" smtClean="0">
                <a:solidFill>
                  <a:srgbClr val="0070C0"/>
                </a:solidFill>
              </a:rPr>
              <a:t> </a:t>
            </a:r>
            <a:r>
              <a:rPr lang="en-US" altLang="en-US" b="1" dirty="0" err="1" smtClean="0">
                <a:solidFill>
                  <a:srgbClr val="0070C0"/>
                </a:solidFill>
              </a:rPr>
              <a:t>Pasar</a:t>
            </a:r>
            <a:endParaRPr lang="en-US" altLang="en-US" b="1" dirty="0" smtClean="0">
              <a:solidFill>
                <a:srgbClr val="0070C0"/>
              </a:solidFill>
            </a:endParaRPr>
          </a:p>
        </p:txBody>
      </p:sp>
      <p:sp>
        <p:nvSpPr>
          <p:cNvPr id="18436" name="Rectangle 3"/>
          <p:cNvSpPr>
            <a:spLocks noGrp="1" noChangeArrowheads="1"/>
          </p:cNvSpPr>
          <p:nvPr>
            <p:ph type="body" idx="1"/>
          </p:nvPr>
        </p:nvSpPr>
        <p:spPr>
          <a:xfrm>
            <a:off x="974725" y="2254250"/>
            <a:ext cx="7772400" cy="4114800"/>
          </a:xfrm>
        </p:spPr>
        <p:txBody>
          <a:bodyPr/>
          <a:lstStyle/>
          <a:p>
            <a:pPr eaLnBrk="1" hangingPunct="1">
              <a:buFontTx/>
              <a:buNone/>
            </a:pPr>
            <a:r>
              <a:rPr lang="en-US" altLang="en-US" sz="1000" smtClean="0"/>
              <a:t>       P                                                                                 P</a:t>
            </a:r>
          </a:p>
        </p:txBody>
      </p:sp>
      <p:sp>
        <p:nvSpPr>
          <p:cNvPr id="18437" name="Line 4"/>
          <p:cNvSpPr>
            <a:spLocks noChangeShapeType="1"/>
          </p:cNvSpPr>
          <p:nvPr/>
        </p:nvSpPr>
        <p:spPr bwMode="auto">
          <a:xfrm flipV="1">
            <a:off x="1295400" y="2209800"/>
            <a:ext cx="0"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38" name="Line 6"/>
          <p:cNvSpPr>
            <a:spLocks noChangeShapeType="1"/>
          </p:cNvSpPr>
          <p:nvPr/>
        </p:nvSpPr>
        <p:spPr bwMode="auto">
          <a:xfrm>
            <a:off x="1295400" y="4343400"/>
            <a:ext cx="2743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39" name="Line 7"/>
          <p:cNvSpPr>
            <a:spLocks noChangeShapeType="1"/>
          </p:cNvSpPr>
          <p:nvPr/>
        </p:nvSpPr>
        <p:spPr bwMode="auto">
          <a:xfrm flipV="1">
            <a:off x="4876800" y="2133600"/>
            <a:ext cx="0" cy="2209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0" name="Line 9"/>
          <p:cNvSpPr>
            <a:spLocks noChangeShapeType="1"/>
          </p:cNvSpPr>
          <p:nvPr/>
        </p:nvSpPr>
        <p:spPr bwMode="auto">
          <a:xfrm>
            <a:off x="4876800" y="4343400"/>
            <a:ext cx="2743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1" name="Line 10"/>
          <p:cNvSpPr>
            <a:spLocks noChangeShapeType="1"/>
          </p:cNvSpPr>
          <p:nvPr/>
        </p:nvSpPr>
        <p:spPr bwMode="auto">
          <a:xfrm>
            <a:off x="1524000" y="2438400"/>
            <a:ext cx="2133600" cy="1524000"/>
          </a:xfrm>
          <a:prstGeom prst="line">
            <a:avLst/>
          </a:prstGeom>
          <a:noFill/>
          <a:ln w="381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2" name="Line 11"/>
          <p:cNvSpPr>
            <a:spLocks noChangeShapeType="1"/>
          </p:cNvSpPr>
          <p:nvPr/>
        </p:nvSpPr>
        <p:spPr bwMode="auto">
          <a:xfrm flipV="1">
            <a:off x="1760538" y="2286000"/>
            <a:ext cx="1905000" cy="1295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3" name="Line 12"/>
          <p:cNvSpPr>
            <a:spLocks noChangeShapeType="1"/>
          </p:cNvSpPr>
          <p:nvPr/>
        </p:nvSpPr>
        <p:spPr bwMode="auto">
          <a:xfrm flipV="1">
            <a:off x="2286000" y="2819400"/>
            <a:ext cx="1676400" cy="1219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4" name="Line 13"/>
          <p:cNvSpPr>
            <a:spLocks noChangeShapeType="1"/>
          </p:cNvSpPr>
          <p:nvPr/>
        </p:nvSpPr>
        <p:spPr bwMode="auto">
          <a:xfrm flipV="1">
            <a:off x="5257800" y="2438400"/>
            <a:ext cx="2133600" cy="1524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5" name="Line 15"/>
          <p:cNvSpPr>
            <a:spLocks noChangeShapeType="1"/>
          </p:cNvSpPr>
          <p:nvPr/>
        </p:nvSpPr>
        <p:spPr bwMode="auto">
          <a:xfrm>
            <a:off x="5105400" y="2895600"/>
            <a:ext cx="1905000" cy="1066800"/>
          </a:xfrm>
          <a:prstGeom prst="line">
            <a:avLst/>
          </a:prstGeom>
          <a:noFill/>
          <a:ln w="381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6" name="Line 17"/>
          <p:cNvSpPr>
            <a:spLocks noChangeShapeType="1"/>
          </p:cNvSpPr>
          <p:nvPr/>
        </p:nvSpPr>
        <p:spPr bwMode="auto">
          <a:xfrm>
            <a:off x="5638800" y="2590800"/>
            <a:ext cx="1905000" cy="1066800"/>
          </a:xfrm>
          <a:prstGeom prst="line">
            <a:avLst/>
          </a:prstGeom>
          <a:noFill/>
          <a:ln w="381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7" name="Line 26"/>
          <p:cNvSpPr>
            <a:spLocks noChangeShapeType="1"/>
          </p:cNvSpPr>
          <p:nvPr/>
        </p:nvSpPr>
        <p:spPr bwMode="auto">
          <a:xfrm>
            <a:off x="6019800" y="3429000"/>
            <a:ext cx="0" cy="83820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8" name="Line 28"/>
          <p:cNvSpPr>
            <a:spLocks noChangeShapeType="1"/>
          </p:cNvSpPr>
          <p:nvPr/>
        </p:nvSpPr>
        <p:spPr bwMode="auto">
          <a:xfrm flipH="1">
            <a:off x="4876800" y="3429000"/>
            <a:ext cx="1143000"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49" name="Line 31"/>
          <p:cNvSpPr>
            <a:spLocks noChangeShapeType="1"/>
          </p:cNvSpPr>
          <p:nvPr/>
        </p:nvSpPr>
        <p:spPr bwMode="auto">
          <a:xfrm>
            <a:off x="6477000" y="3048000"/>
            <a:ext cx="0" cy="129540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50" name="Line 34"/>
          <p:cNvSpPr>
            <a:spLocks noChangeShapeType="1"/>
          </p:cNvSpPr>
          <p:nvPr/>
        </p:nvSpPr>
        <p:spPr bwMode="auto">
          <a:xfrm flipH="1">
            <a:off x="4876800" y="3048000"/>
            <a:ext cx="1600200"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51" name="Line 37"/>
          <p:cNvSpPr>
            <a:spLocks noChangeShapeType="1"/>
          </p:cNvSpPr>
          <p:nvPr/>
        </p:nvSpPr>
        <p:spPr bwMode="auto">
          <a:xfrm>
            <a:off x="3048000" y="3505200"/>
            <a:ext cx="0" cy="83820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52" name="Line 40"/>
          <p:cNvSpPr>
            <a:spLocks noChangeShapeType="1"/>
          </p:cNvSpPr>
          <p:nvPr/>
        </p:nvSpPr>
        <p:spPr bwMode="auto">
          <a:xfrm flipH="1">
            <a:off x="1295400" y="3505200"/>
            <a:ext cx="1752600"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53" name="Line 42"/>
          <p:cNvSpPr>
            <a:spLocks noChangeShapeType="1"/>
          </p:cNvSpPr>
          <p:nvPr/>
        </p:nvSpPr>
        <p:spPr bwMode="auto">
          <a:xfrm flipH="1">
            <a:off x="1295400" y="3124200"/>
            <a:ext cx="1143000" cy="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54" name="Line 44"/>
          <p:cNvSpPr>
            <a:spLocks noChangeShapeType="1"/>
          </p:cNvSpPr>
          <p:nvPr/>
        </p:nvSpPr>
        <p:spPr bwMode="auto">
          <a:xfrm>
            <a:off x="2438400" y="3124200"/>
            <a:ext cx="0" cy="1143000"/>
          </a:xfrm>
          <a:prstGeom prst="line">
            <a:avLst/>
          </a:prstGeom>
          <a:noFill/>
          <a:ln w="9525">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55" name="Text Box 52"/>
          <p:cNvSpPr txBox="1">
            <a:spLocks noChangeArrowheads="1"/>
          </p:cNvSpPr>
          <p:nvPr/>
        </p:nvSpPr>
        <p:spPr bwMode="auto">
          <a:xfrm>
            <a:off x="974725" y="4483100"/>
            <a:ext cx="66421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0                            Q1         Q2                  Q                  0                          Q1      Q2                   Q</a:t>
            </a:r>
          </a:p>
        </p:txBody>
      </p:sp>
      <p:sp>
        <p:nvSpPr>
          <p:cNvPr id="18456" name="Text Box 54"/>
          <p:cNvSpPr txBox="1">
            <a:spLocks noChangeArrowheads="1"/>
          </p:cNvSpPr>
          <p:nvPr/>
        </p:nvSpPr>
        <p:spPr bwMode="auto">
          <a:xfrm>
            <a:off x="974725" y="3035300"/>
            <a:ext cx="3603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P1</a:t>
            </a:r>
          </a:p>
        </p:txBody>
      </p:sp>
      <p:sp>
        <p:nvSpPr>
          <p:cNvPr id="18457" name="Text Box 55"/>
          <p:cNvSpPr txBox="1">
            <a:spLocks noChangeArrowheads="1"/>
          </p:cNvSpPr>
          <p:nvPr/>
        </p:nvSpPr>
        <p:spPr bwMode="auto">
          <a:xfrm>
            <a:off x="974725" y="3416300"/>
            <a:ext cx="3603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P2</a:t>
            </a:r>
          </a:p>
        </p:txBody>
      </p:sp>
      <p:sp>
        <p:nvSpPr>
          <p:cNvPr id="18458" name="Text Box 60"/>
          <p:cNvSpPr txBox="1">
            <a:spLocks noChangeArrowheads="1"/>
          </p:cNvSpPr>
          <p:nvPr/>
        </p:nvSpPr>
        <p:spPr bwMode="auto">
          <a:xfrm>
            <a:off x="4479925" y="2959100"/>
            <a:ext cx="403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 P2</a:t>
            </a:r>
          </a:p>
        </p:txBody>
      </p:sp>
      <p:sp>
        <p:nvSpPr>
          <p:cNvPr id="18459" name="Text Box 61"/>
          <p:cNvSpPr txBox="1">
            <a:spLocks noChangeArrowheads="1"/>
          </p:cNvSpPr>
          <p:nvPr/>
        </p:nvSpPr>
        <p:spPr bwMode="auto">
          <a:xfrm>
            <a:off x="4479925" y="3340100"/>
            <a:ext cx="403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 P1</a:t>
            </a:r>
          </a:p>
        </p:txBody>
      </p:sp>
      <p:sp>
        <p:nvSpPr>
          <p:cNvPr id="18460" name="Text Box 62"/>
          <p:cNvSpPr txBox="1">
            <a:spLocks noChangeArrowheads="1"/>
          </p:cNvSpPr>
          <p:nvPr/>
        </p:nvSpPr>
        <p:spPr bwMode="auto">
          <a:xfrm>
            <a:off x="3413125" y="2349500"/>
            <a:ext cx="3603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S1</a:t>
            </a:r>
          </a:p>
        </p:txBody>
      </p:sp>
      <p:sp>
        <p:nvSpPr>
          <p:cNvPr id="18461" name="Text Box 63"/>
          <p:cNvSpPr txBox="1">
            <a:spLocks noChangeArrowheads="1"/>
          </p:cNvSpPr>
          <p:nvPr/>
        </p:nvSpPr>
        <p:spPr bwMode="auto">
          <a:xfrm>
            <a:off x="3946525" y="2730500"/>
            <a:ext cx="3603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S2</a:t>
            </a:r>
          </a:p>
        </p:txBody>
      </p:sp>
      <p:sp>
        <p:nvSpPr>
          <p:cNvPr id="18462" name="Text Box 64"/>
          <p:cNvSpPr txBox="1">
            <a:spLocks noChangeArrowheads="1"/>
          </p:cNvSpPr>
          <p:nvPr/>
        </p:nvSpPr>
        <p:spPr bwMode="auto">
          <a:xfrm>
            <a:off x="3565525" y="3873500"/>
            <a:ext cx="3254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 D</a:t>
            </a:r>
          </a:p>
        </p:txBody>
      </p:sp>
      <p:sp>
        <p:nvSpPr>
          <p:cNvPr id="18463" name="Text Box 67"/>
          <p:cNvSpPr txBox="1">
            <a:spLocks noChangeArrowheads="1"/>
          </p:cNvSpPr>
          <p:nvPr/>
        </p:nvSpPr>
        <p:spPr bwMode="auto">
          <a:xfrm>
            <a:off x="6994525" y="3873500"/>
            <a:ext cx="3667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D1</a:t>
            </a:r>
          </a:p>
        </p:txBody>
      </p:sp>
      <p:sp>
        <p:nvSpPr>
          <p:cNvPr id="18464" name="Text Box 68"/>
          <p:cNvSpPr txBox="1">
            <a:spLocks noChangeArrowheads="1"/>
          </p:cNvSpPr>
          <p:nvPr/>
        </p:nvSpPr>
        <p:spPr bwMode="auto">
          <a:xfrm>
            <a:off x="7527925" y="3492500"/>
            <a:ext cx="3667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dirty="0"/>
              <a:t>D2</a:t>
            </a:r>
          </a:p>
        </p:txBody>
      </p:sp>
      <p:sp>
        <p:nvSpPr>
          <p:cNvPr id="18465" name="Text Box 72"/>
          <p:cNvSpPr txBox="1">
            <a:spLocks noChangeArrowheads="1"/>
          </p:cNvSpPr>
          <p:nvPr/>
        </p:nvSpPr>
        <p:spPr bwMode="auto">
          <a:xfrm>
            <a:off x="7299325" y="2349500"/>
            <a:ext cx="3190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sz="1000"/>
              <a:t> S</a:t>
            </a:r>
          </a:p>
        </p:txBody>
      </p:sp>
      <p:sp>
        <p:nvSpPr>
          <p:cNvPr id="18466" name="Text Box 73"/>
          <p:cNvSpPr txBox="1">
            <a:spLocks noChangeArrowheads="1"/>
          </p:cNvSpPr>
          <p:nvPr/>
        </p:nvSpPr>
        <p:spPr bwMode="auto">
          <a:xfrm>
            <a:off x="8137525" y="43116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endParaRPr lang="en-US" altLang="en-US"/>
          </a:p>
        </p:txBody>
      </p:sp>
      <p:sp>
        <p:nvSpPr>
          <p:cNvPr id="18467" name="Line 74"/>
          <p:cNvSpPr>
            <a:spLocks noChangeShapeType="1"/>
          </p:cNvSpPr>
          <p:nvPr/>
        </p:nvSpPr>
        <p:spPr bwMode="auto">
          <a:xfrm>
            <a:off x="3124200" y="2819400"/>
            <a:ext cx="3048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68" name="Line 75"/>
          <p:cNvSpPr>
            <a:spLocks noChangeShapeType="1"/>
          </p:cNvSpPr>
          <p:nvPr/>
        </p:nvSpPr>
        <p:spPr bwMode="auto">
          <a:xfrm>
            <a:off x="1600200" y="32004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69" name="Line 76"/>
          <p:cNvSpPr>
            <a:spLocks noChangeShapeType="1"/>
          </p:cNvSpPr>
          <p:nvPr/>
        </p:nvSpPr>
        <p:spPr bwMode="auto">
          <a:xfrm>
            <a:off x="2590800" y="4114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70" name="Line 77"/>
          <p:cNvSpPr>
            <a:spLocks noChangeShapeType="1"/>
          </p:cNvSpPr>
          <p:nvPr/>
        </p:nvSpPr>
        <p:spPr bwMode="auto">
          <a:xfrm flipV="1">
            <a:off x="6858000" y="3581400"/>
            <a:ext cx="1524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71" name="Line 78"/>
          <p:cNvSpPr>
            <a:spLocks noChangeShapeType="1"/>
          </p:cNvSpPr>
          <p:nvPr/>
        </p:nvSpPr>
        <p:spPr bwMode="auto">
          <a:xfrm flipV="1">
            <a:off x="5105400" y="31242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72" name="Line 79"/>
          <p:cNvSpPr>
            <a:spLocks noChangeShapeType="1"/>
          </p:cNvSpPr>
          <p:nvPr/>
        </p:nvSpPr>
        <p:spPr bwMode="auto">
          <a:xfrm>
            <a:off x="6096000" y="39624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473" name="Text Box 81"/>
          <p:cNvSpPr txBox="1">
            <a:spLocks noChangeArrowheads="1"/>
          </p:cNvSpPr>
          <p:nvPr/>
        </p:nvSpPr>
        <p:spPr bwMode="auto">
          <a:xfrm>
            <a:off x="746125" y="4997450"/>
            <a:ext cx="3016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a:t>   Jika penawaran naik</a:t>
            </a:r>
          </a:p>
          <a:p>
            <a:pPr algn="l"/>
            <a:r>
              <a:rPr lang="en-US" altLang="en-US"/>
              <a:t>   permintaan tetap</a:t>
            </a:r>
          </a:p>
        </p:txBody>
      </p:sp>
      <p:sp>
        <p:nvSpPr>
          <p:cNvPr id="18474" name="Text Box 82"/>
          <p:cNvSpPr txBox="1">
            <a:spLocks noChangeArrowheads="1"/>
          </p:cNvSpPr>
          <p:nvPr/>
        </p:nvSpPr>
        <p:spPr bwMode="auto">
          <a:xfrm>
            <a:off x="4708525" y="4997450"/>
            <a:ext cx="2825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r>
              <a:rPr lang="en-US" altLang="en-US"/>
              <a:t>Jika permintaan naik</a:t>
            </a:r>
          </a:p>
          <a:p>
            <a:pPr algn="l"/>
            <a:r>
              <a:rPr lang="en-US" altLang="en-US"/>
              <a:t>Penawaran tetap</a:t>
            </a:r>
          </a:p>
        </p:txBody>
      </p:sp>
      <p:sp>
        <p:nvSpPr>
          <p:cNvPr id="18475" name="Text Box 83"/>
          <p:cNvSpPr txBox="1">
            <a:spLocks noChangeArrowheads="1"/>
          </p:cNvSpPr>
          <p:nvPr/>
        </p:nvSpPr>
        <p:spPr bwMode="auto">
          <a:xfrm>
            <a:off x="9051925" y="56832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a:solidFill>
                  <a:schemeClr val="tx1"/>
                </a:solidFill>
                <a:latin typeface="Arial Black" pitchFamily="34" charset="0"/>
              </a:defRPr>
            </a:lvl1pPr>
            <a:lvl2pPr marL="742950" indent="-285750" algn="ctr">
              <a:defRPr>
                <a:solidFill>
                  <a:schemeClr val="tx1"/>
                </a:solidFill>
                <a:latin typeface="Arial Black" pitchFamily="34" charset="0"/>
              </a:defRPr>
            </a:lvl2pPr>
            <a:lvl3pPr marL="1143000" indent="-228600" algn="ctr">
              <a:defRPr>
                <a:solidFill>
                  <a:schemeClr val="tx1"/>
                </a:solidFill>
                <a:latin typeface="Arial Black" pitchFamily="34" charset="0"/>
              </a:defRPr>
            </a:lvl3pPr>
            <a:lvl4pPr marL="1600200" indent="-228600" algn="ctr">
              <a:defRPr>
                <a:solidFill>
                  <a:schemeClr val="tx1"/>
                </a:solidFill>
                <a:latin typeface="Arial Black" pitchFamily="34" charset="0"/>
              </a:defRPr>
            </a:lvl4pPr>
            <a:lvl5pPr marL="2057400" indent="-228600" algn="ctr">
              <a:defRPr>
                <a:solidFill>
                  <a:schemeClr val="tx1"/>
                </a:solidFill>
                <a:latin typeface="Arial Black" pitchFamily="34" charset="0"/>
              </a:defRPr>
            </a:lvl5pPr>
            <a:lvl6pPr marL="2514600" indent="-228600" algn="ctr" eaLnBrk="0" fontAlgn="base" hangingPunct="0">
              <a:spcBef>
                <a:spcPct val="0"/>
              </a:spcBef>
              <a:spcAft>
                <a:spcPct val="0"/>
              </a:spcAft>
              <a:defRPr>
                <a:solidFill>
                  <a:schemeClr val="tx1"/>
                </a:solidFill>
                <a:latin typeface="Arial Black" pitchFamily="34" charset="0"/>
              </a:defRPr>
            </a:lvl6pPr>
            <a:lvl7pPr marL="2971800" indent="-228600" algn="ctr" eaLnBrk="0" fontAlgn="base" hangingPunct="0">
              <a:spcBef>
                <a:spcPct val="0"/>
              </a:spcBef>
              <a:spcAft>
                <a:spcPct val="0"/>
              </a:spcAft>
              <a:defRPr>
                <a:solidFill>
                  <a:schemeClr val="tx1"/>
                </a:solidFill>
                <a:latin typeface="Arial Black" pitchFamily="34" charset="0"/>
              </a:defRPr>
            </a:lvl7pPr>
            <a:lvl8pPr marL="3429000" indent="-228600" algn="ctr" eaLnBrk="0" fontAlgn="base" hangingPunct="0">
              <a:spcBef>
                <a:spcPct val="0"/>
              </a:spcBef>
              <a:spcAft>
                <a:spcPct val="0"/>
              </a:spcAft>
              <a:defRPr>
                <a:solidFill>
                  <a:schemeClr val="tx1"/>
                </a:solidFill>
                <a:latin typeface="Arial Black" pitchFamily="34" charset="0"/>
              </a:defRPr>
            </a:lvl8pPr>
            <a:lvl9pPr marL="3886200" indent="-228600" algn="ctr" eaLnBrk="0" fontAlgn="base" hangingPunct="0">
              <a:spcBef>
                <a:spcPct val="0"/>
              </a:spcBef>
              <a:spcAft>
                <a:spcPct val="0"/>
              </a:spcAft>
              <a:defRPr>
                <a:solidFill>
                  <a:schemeClr val="tx1"/>
                </a:solidFill>
                <a:latin typeface="Arial Black" pitchFamily="34" charset="0"/>
              </a:defRPr>
            </a:lvl9pPr>
          </a:lstStyle>
          <a:p>
            <a:pPr algn="l"/>
            <a:endParaRPr lang="en-US" altLang="en-US"/>
          </a:p>
        </p:txBody>
      </p:sp>
      <p:sp>
        <p:nvSpPr>
          <p:cNvPr id="44"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933741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704850"/>
            <a:ext cx="8229600" cy="514350"/>
          </a:xfrm>
        </p:spPr>
        <p:txBody>
          <a:bodyPr>
            <a:normAutofit fontScale="90000"/>
          </a:bodyPr>
          <a:lstStyle/>
          <a:p>
            <a:pPr eaLnBrk="1" hangingPunct="1"/>
            <a:r>
              <a:rPr lang="en-US" altLang="en-US" sz="3600" smtClean="0"/>
              <a:t>Contoh Soal </a:t>
            </a:r>
            <a:r>
              <a:rPr lang="id-ID" altLang="en-US" sz="3600" smtClean="0"/>
              <a:t>1</a:t>
            </a:r>
            <a:r>
              <a:rPr lang="en-US" altLang="en-US" sz="3600" smtClean="0"/>
              <a:t>:</a:t>
            </a:r>
          </a:p>
        </p:txBody>
      </p:sp>
      <p:sp>
        <p:nvSpPr>
          <p:cNvPr id="15363" name="Content Placeholder 2"/>
          <p:cNvSpPr>
            <a:spLocks noGrp="1"/>
          </p:cNvSpPr>
          <p:nvPr>
            <p:ph idx="1"/>
          </p:nvPr>
        </p:nvSpPr>
        <p:spPr>
          <a:xfrm>
            <a:off x="228600" y="1219200"/>
            <a:ext cx="8763000" cy="5181600"/>
          </a:xfrm>
        </p:spPr>
        <p:txBody>
          <a:bodyPr/>
          <a:lstStyle/>
          <a:p>
            <a:pPr marL="36000" algn="just" eaLnBrk="1" hangingPunct="1">
              <a:spcBef>
                <a:spcPts val="0"/>
              </a:spcBef>
              <a:buFont typeface="Wingdings 2" pitchFamily="18" charset="2"/>
              <a:buNone/>
              <a:defRPr/>
            </a:pPr>
            <a:r>
              <a:rPr lang="en-US" altLang="en-US" sz="2800" dirty="0" smtClean="0">
                <a:latin typeface="Times New Roman" pitchFamily="18" charset="0"/>
                <a:cs typeface="Times New Roman" pitchFamily="18" charset="0"/>
              </a:rPr>
              <a:t>	</a:t>
            </a:r>
            <a:r>
              <a:rPr lang="id-ID" altLang="en-US" sz="2400" dirty="0" smtClean="0">
                <a:latin typeface="Times New Roman" pitchFamily="18" charset="0"/>
                <a:cs typeface="Times New Roman" pitchFamily="18" charset="0"/>
              </a:rPr>
              <a:t>Fungsi permintaan ditunjukan oleh persamaan Q</a:t>
            </a:r>
            <a:r>
              <a:rPr lang="id-ID" altLang="en-US" sz="2400" baseline="-25000" dirty="0" smtClean="0">
                <a:latin typeface="Times New Roman" pitchFamily="18" charset="0"/>
                <a:cs typeface="Times New Roman" pitchFamily="18" charset="0"/>
              </a:rPr>
              <a:t>d</a:t>
            </a:r>
            <a:r>
              <a:rPr lang="id-ID" altLang="en-US" sz="2400" dirty="0" smtClean="0">
                <a:latin typeface="Times New Roman" pitchFamily="18" charset="0"/>
                <a:cs typeface="Times New Roman" pitchFamily="18" charset="0"/>
              </a:rPr>
              <a:t> = 10 – 5</a:t>
            </a:r>
            <a:r>
              <a:rPr lang="en-US" altLang="en-US" sz="2400" dirty="0" smtClean="0">
                <a:latin typeface="Times New Roman" pitchFamily="18" charset="0"/>
                <a:cs typeface="Times New Roman" pitchFamily="18" charset="0"/>
              </a:rPr>
              <a:t>P</a:t>
            </a:r>
            <a:r>
              <a:rPr lang="id-ID" altLang="en-US" sz="2400" dirty="0" smtClean="0">
                <a:latin typeface="Times New Roman" pitchFamily="18" charset="0"/>
                <a:cs typeface="Times New Roman" pitchFamily="18" charset="0"/>
              </a:rPr>
              <a:t> dan fungsi penawarannya Q</a:t>
            </a:r>
            <a:r>
              <a:rPr lang="id-ID" altLang="en-US" sz="2400" baseline="-25000" dirty="0" smtClean="0">
                <a:latin typeface="Times New Roman" pitchFamily="18" charset="0"/>
                <a:cs typeface="Times New Roman" pitchFamily="18" charset="0"/>
              </a:rPr>
              <a:t>s</a:t>
            </a:r>
            <a:r>
              <a:rPr lang="id-ID" altLang="en-US" sz="2400" dirty="0" smtClean="0">
                <a:latin typeface="Times New Roman" pitchFamily="18" charset="0"/>
                <a:cs typeface="Times New Roman" pitchFamily="18" charset="0"/>
              </a:rPr>
              <a:t>  =  </a:t>
            </a:r>
            <a:r>
              <a:rPr lang="en-US" altLang="en-US" sz="2400" dirty="0" smtClean="0">
                <a:latin typeface="Times New Roman" pitchFamily="18" charset="0"/>
                <a:cs typeface="Times New Roman" pitchFamily="18" charset="0"/>
              </a:rPr>
              <a:t>- 4 + 9P</a:t>
            </a:r>
            <a:r>
              <a:rPr lang="id-ID" altLang="en-US" sz="2400" dirty="0" smtClean="0">
                <a:latin typeface="Times New Roman" pitchFamily="18" charset="0"/>
                <a:cs typeface="Times New Roman" pitchFamily="18" charset="0"/>
              </a:rPr>
              <a:t> </a:t>
            </a:r>
            <a:endParaRPr lang="en-US" altLang="en-US" sz="2400" dirty="0" smtClean="0">
              <a:latin typeface="Times New Roman" pitchFamily="18" charset="0"/>
              <a:cs typeface="Times New Roman" pitchFamily="18" charset="0"/>
            </a:endParaRPr>
          </a:p>
          <a:p>
            <a:pPr marL="36000" lvl="1" indent="-360000" algn="just" eaLnBrk="1" hangingPunct="1">
              <a:spcBef>
                <a:spcPts val="0"/>
              </a:spcBef>
              <a:buClrTx/>
              <a:buFont typeface="Calibri" pitchFamily="34" charset="0"/>
              <a:buAutoNum type="alphaLcPeriod"/>
              <a:defRPr/>
            </a:pPr>
            <a:r>
              <a:rPr lang="id-ID" altLang="en-US" dirty="0" smtClean="0">
                <a:latin typeface="Times New Roman" pitchFamily="18" charset="0"/>
                <a:cs typeface="Times New Roman" pitchFamily="18" charset="0"/>
              </a:rPr>
              <a:t>Berapakah harga dan jumlah keseimbangan </a:t>
            </a:r>
            <a:r>
              <a:rPr lang="en-US" altLang="en-US" dirty="0" smtClean="0">
                <a:latin typeface="Times New Roman" pitchFamily="18" charset="0"/>
                <a:cs typeface="Times New Roman" pitchFamily="18" charset="0"/>
              </a:rPr>
              <a:t>yang</a:t>
            </a:r>
            <a:r>
              <a:rPr lang="id-ID" altLang="en-US" dirty="0" smtClean="0">
                <a:latin typeface="Times New Roman" pitchFamily="18" charset="0"/>
                <a:cs typeface="Times New Roman" pitchFamily="18" charset="0"/>
              </a:rPr>
              <a:t> </a:t>
            </a:r>
            <a:r>
              <a:rPr lang="en-US" altLang="en-US" dirty="0" err="1" smtClean="0">
                <a:latin typeface="Times New Roman" pitchFamily="18" charset="0"/>
                <a:cs typeface="Times New Roman" pitchFamily="18" charset="0"/>
              </a:rPr>
              <a:t>tercipta</a:t>
            </a:r>
            <a:r>
              <a:rPr lang="en-US" altLang="en-US" dirty="0" smtClean="0">
                <a:latin typeface="Times New Roman" pitchFamily="18" charset="0"/>
                <a:cs typeface="Times New Roman" pitchFamily="18" charset="0"/>
              </a:rPr>
              <a:t> di </a:t>
            </a:r>
            <a:r>
              <a:rPr lang="id-ID" altLang="en-US" dirty="0" smtClean="0">
                <a:latin typeface="Times New Roman" pitchFamily="18" charset="0"/>
                <a:cs typeface="Times New Roman" pitchFamily="18" charset="0"/>
              </a:rPr>
              <a:t>pasar ?</a:t>
            </a:r>
            <a:endParaRPr lang="en-US" altLang="en-US" dirty="0" smtClean="0">
              <a:latin typeface="Times New Roman" pitchFamily="18" charset="0"/>
              <a:cs typeface="Times New Roman" pitchFamily="18" charset="0"/>
            </a:endParaRPr>
          </a:p>
          <a:p>
            <a:pPr marL="36000" lvl="1" indent="-360000" algn="just" eaLnBrk="1" hangingPunct="1">
              <a:spcBef>
                <a:spcPts val="0"/>
              </a:spcBef>
              <a:spcAft>
                <a:spcPts val="600"/>
              </a:spcAft>
              <a:buClrTx/>
              <a:buFont typeface="Calibri" pitchFamily="34" charset="0"/>
              <a:buAutoNum type="alphaLcPeriod"/>
              <a:defRPr/>
            </a:pPr>
            <a:r>
              <a:rPr lang="en-US" altLang="en-US" dirty="0" smtClean="0">
                <a:latin typeface="Times New Roman" pitchFamily="18" charset="0"/>
                <a:cs typeface="Times New Roman" pitchFamily="18" charset="0"/>
              </a:rPr>
              <a:t>T</a:t>
            </a:r>
            <a:r>
              <a:rPr lang="id-ID" altLang="en-US" dirty="0" smtClean="0">
                <a:latin typeface="Times New Roman" pitchFamily="18" charset="0"/>
                <a:cs typeface="Times New Roman" pitchFamily="18" charset="0"/>
              </a:rPr>
              <a:t>unjukkan secara geometri !</a:t>
            </a:r>
          </a:p>
          <a:p>
            <a:pPr marL="366713" lvl="1" indent="0" algn="just" eaLnBrk="1" hangingPunct="1">
              <a:spcBef>
                <a:spcPts val="0"/>
              </a:spcBef>
              <a:buClrTx/>
              <a:buFont typeface="Wingdings 2" pitchFamily="18" charset="2"/>
              <a:buNone/>
              <a:defRPr/>
            </a:pPr>
            <a:r>
              <a:rPr lang="en-US" altLang="en-US" sz="2800" dirty="0" err="1" smtClean="0">
                <a:solidFill>
                  <a:srgbClr val="04617B"/>
                </a:solidFill>
                <a:latin typeface="Calibri"/>
                <a:ea typeface="+mj-ea"/>
                <a:cs typeface="+mj-cs"/>
              </a:rPr>
              <a:t>Penyelesaian</a:t>
            </a:r>
            <a:r>
              <a:rPr lang="id-ID" altLang="en-US" sz="2800" dirty="0" smtClean="0">
                <a:solidFill>
                  <a:srgbClr val="04617B"/>
                </a:solidFill>
                <a:latin typeface="Calibri"/>
                <a:ea typeface="+mj-ea"/>
                <a:cs typeface="+mj-cs"/>
              </a:rPr>
              <a:t> :</a:t>
            </a:r>
            <a:endParaRPr lang="en-US" altLang="en-US" sz="2800" dirty="0" smtClean="0">
              <a:latin typeface="Times New Roman" pitchFamily="18" charset="0"/>
              <a:cs typeface="Times New Roman" pitchFamily="18" charset="0"/>
            </a:endParaRPr>
          </a:p>
          <a:p>
            <a:pPr eaLnBrk="1" hangingPunct="1">
              <a:spcBef>
                <a:spcPts val="0"/>
              </a:spcBef>
              <a:buFont typeface="Wingdings 2" pitchFamily="18" charset="2"/>
              <a:buNone/>
              <a:defRPr/>
            </a:pPr>
            <a:r>
              <a:rPr lang="en-US" altLang="en-US" sz="2200" dirty="0" smtClean="0"/>
              <a:t>a. </a:t>
            </a:r>
            <a:r>
              <a:rPr lang="id-ID" altLang="en-US" sz="2200" dirty="0" smtClean="0"/>
              <a:t> </a:t>
            </a:r>
            <a:r>
              <a:rPr lang="en-US" altLang="en-US" sz="2200" dirty="0" err="1" smtClean="0">
                <a:latin typeface="Times New Roman" pitchFamily="18" charset="0"/>
                <a:cs typeface="Times New Roman" pitchFamily="18" charset="0"/>
              </a:rPr>
              <a:t>Keseimbangan</a:t>
            </a:r>
            <a:r>
              <a:rPr lang="en-US" altLang="en-US" sz="2200" dirty="0" smtClean="0">
                <a:latin typeface="Times New Roman" pitchFamily="18" charset="0"/>
                <a:cs typeface="Times New Roman" pitchFamily="18" charset="0"/>
              </a:rPr>
              <a:t> </a:t>
            </a:r>
            <a:r>
              <a:rPr lang="en-US" altLang="en-US" sz="2200" dirty="0" err="1" smtClean="0">
                <a:latin typeface="Times New Roman" pitchFamily="18" charset="0"/>
                <a:cs typeface="Times New Roman" pitchFamily="18" charset="0"/>
              </a:rPr>
              <a:t>pasar</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b. </a:t>
            </a:r>
            <a:r>
              <a:rPr lang="en-US" sz="2200" dirty="0" err="1" smtClean="0">
                <a:latin typeface="Times New Roman" pitchFamily="18" charset="0"/>
                <a:cs typeface="Times New Roman" pitchFamily="18" charset="0"/>
              </a:rPr>
              <a:t>Grafik</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Keseimbangan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pasar</a:t>
            </a:r>
            <a:r>
              <a:rPr lang="en-US" sz="2200" dirty="0" smtClean="0">
                <a:latin typeface="Times New Roman" pitchFamily="18" charset="0"/>
                <a:cs typeface="Times New Roman" pitchFamily="18" charset="0"/>
              </a:rPr>
              <a:t> :</a:t>
            </a:r>
            <a:endParaRPr lang="en-US" altLang="en-US" sz="2200" dirty="0" smtClean="0">
              <a:latin typeface="Times New Roman" pitchFamily="18" charset="0"/>
              <a:cs typeface="Times New Roman" pitchFamily="18" charset="0"/>
            </a:endParaRPr>
          </a:p>
          <a:p>
            <a:pPr eaLnBrk="1" hangingPunct="1">
              <a:spcBef>
                <a:spcPts val="0"/>
              </a:spcBef>
              <a:buFont typeface="Wingdings 2" pitchFamily="18" charset="2"/>
              <a:buNone/>
              <a:defRPr/>
            </a:pP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Q</a:t>
            </a:r>
            <a:r>
              <a:rPr lang="id-ID" altLang="en-US" sz="2200" baseline="-25000" dirty="0" smtClean="0">
                <a:latin typeface="Times New Roman" pitchFamily="18" charset="0"/>
                <a:cs typeface="Times New Roman" pitchFamily="18" charset="0"/>
              </a:rPr>
              <a:t>d</a:t>
            </a:r>
            <a:r>
              <a:rPr lang="en-US" altLang="en-US" sz="2200" baseline="-250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Q</a:t>
            </a:r>
            <a:r>
              <a:rPr lang="id-ID" altLang="en-US" sz="2200" baseline="-25000" dirty="0" smtClean="0">
                <a:latin typeface="Times New Roman" pitchFamily="18" charset="0"/>
                <a:cs typeface="Times New Roman" pitchFamily="18" charset="0"/>
              </a:rPr>
              <a:t>s</a:t>
            </a:r>
            <a:r>
              <a:rPr lang="id-ID" altLang="en-US" sz="2200" dirty="0" smtClean="0">
                <a:latin typeface="Times New Roman" pitchFamily="18" charset="0"/>
                <a:cs typeface="Times New Roman" pitchFamily="18" charset="0"/>
              </a:rPr>
              <a:t>	</a:t>
            </a:r>
            <a:endParaRPr lang="en-US" altLang="en-US" sz="2200" dirty="0" smtClean="0">
              <a:latin typeface="Times New Roman" pitchFamily="18" charset="0"/>
              <a:cs typeface="Times New Roman" pitchFamily="18" charset="0"/>
            </a:endParaRPr>
          </a:p>
          <a:p>
            <a:pPr eaLnBrk="1" hangingPunct="1">
              <a:spcBef>
                <a:spcPts val="0"/>
              </a:spcBef>
              <a:buFont typeface="Wingdings 2" pitchFamily="18" charset="2"/>
              <a:buNone/>
              <a:defRPr/>
            </a:pPr>
            <a:r>
              <a:rPr lang="id-ID" altLang="en-US" sz="2200" dirty="0" smtClean="0">
                <a:latin typeface="Times New Roman" pitchFamily="18" charset="0"/>
                <a:cs typeface="Times New Roman" pitchFamily="18" charset="0"/>
              </a:rPr>
              <a:t>	    10 – 5 </a:t>
            </a:r>
            <a:r>
              <a:rPr lang="en-US" altLang="en-US" sz="2200" dirty="0" smtClean="0">
                <a:latin typeface="Times New Roman" pitchFamily="18" charset="0"/>
                <a:cs typeface="Times New Roman" pitchFamily="18" charset="0"/>
              </a:rPr>
              <a:t>P    </a:t>
            </a: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- 4 + 9P</a:t>
            </a:r>
            <a:r>
              <a:rPr lang="id-ID" altLang="en-US" sz="2200" dirty="0" smtClean="0">
                <a:latin typeface="Times New Roman" pitchFamily="18" charset="0"/>
                <a:cs typeface="Times New Roman" pitchFamily="18" charset="0"/>
              </a:rPr>
              <a:t>			</a:t>
            </a:r>
            <a:endParaRPr lang="en-US" altLang="en-US" sz="2200" dirty="0" smtClean="0">
              <a:latin typeface="Times New Roman" pitchFamily="18" charset="0"/>
              <a:cs typeface="Times New Roman" pitchFamily="18" charset="0"/>
            </a:endParaRPr>
          </a:p>
          <a:p>
            <a:pPr eaLnBrk="1" hangingPunct="1">
              <a:spcBef>
                <a:spcPts val="0"/>
              </a:spcBef>
              <a:buFont typeface="Wingdings 2" pitchFamily="18" charset="2"/>
              <a:buNone/>
              <a:defRPr/>
            </a:pP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14 P     </a:t>
            </a:r>
            <a:r>
              <a:rPr lang="id-ID" altLang="en-US" sz="2200" dirty="0" smtClean="0">
                <a:latin typeface="Times New Roman" pitchFamily="18" charset="0"/>
                <a:cs typeface="Times New Roman" pitchFamily="18" charset="0"/>
              </a:rPr>
              <a:t>=   - </a:t>
            </a:r>
            <a:r>
              <a:rPr lang="en-US" altLang="en-US" sz="2200" dirty="0" smtClean="0">
                <a:latin typeface="Times New Roman" pitchFamily="18" charset="0"/>
                <a:cs typeface="Times New Roman" pitchFamily="18" charset="0"/>
              </a:rPr>
              <a:t>14</a:t>
            </a: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a:t>
            </a:r>
          </a:p>
          <a:p>
            <a:pPr eaLnBrk="1" hangingPunct="1">
              <a:spcBef>
                <a:spcPts val="0"/>
              </a:spcBef>
              <a:buFont typeface="Wingdings 2" pitchFamily="18" charset="2"/>
              <a:buNone/>
              <a:defRPr/>
            </a:pP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P</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a:t>
            </a:r>
            <a:r>
              <a:rPr lang="en-US" altLang="en-US" sz="2200" dirty="0" smtClean="0">
                <a:latin typeface="Times New Roman" pitchFamily="18" charset="0"/>
                <a:cs typeface="Times New Roman" pitchFamily="18" charset="0"/>
              </a:rPr>
              <a:t>    1  </a:t>
            </a:r>
            <a:r>
              <a:rPr lang="id-ID" altLang="en-US" sz="2200" dirty="0" smtClean="0">
                <a:latin typeface="Times New Roman" pitchFamily="18" charset="0"/>
                <a:cs typeface="Times New Roman" pitchFamily="18" charset="0"/>
              </a:rPr>
              <a:t>≡</a:t>
            </a:r>
            <a:r>
              <a:rPr lang="en-US" altLang="en-US" sz="2200" dirty="0" smtClean="0">
                <a:latin typeface="Times New Roman" pitchFamily="18" charset="0"/>
                <a:cs typeface="Times New Roman" pitchFamily="18" charset="0"/>
              </a:rPr>
              <a:t>  </a:t>
            </a:r>
            <a:r>
              <a:rPr lang="en-US" altLang="en-US" sz="2200" dirty="0" err="1" smtClean="0">
                <a:latin typeface="Times New Roman" pitchFamily="18" charset="0"/>
                <a:cs typeface="Times New Roman" pitchFamily="18" charset="0"/>
              </a:rPr>
              <a:t>P</a:t>
            </a:r>
            <a:r>
              <a:rPr lang="en-US" altLang="en-US" sz="2200" baseline="-25000" dirty="0" err="1" smtClean="0">
                <a:latin typeface="Times New Roman" pitchFamily="18" charset="0"/>
                <a:cs typeface="Times New Roman" pitchFamily="18" charset="0"/>
              </a:rPr>
              <a:t>e</a:t>
            </a:r>
            <a:endParaRPr lang="en-US" altLang="en-US" sz="2200" dirty="0" smtClean="0">
              <a:latin typeface="Times New Roman" pitchFamily="18" charset="0"/>
              <a:cs typeface="Times New Roman" pitchFamily="18" charset="0"/>
            </a:endParaRPr>
          </a:p>
          <a:p>
            <a:pPr eaLnBrk="1" hangingPunct="1">
              <a:spcBef>
                <a:spcPts val="0"/>
              </a:spcBef>
              <a:buFont typeface="Wingdings 2" pitchFamily="18" charset="2"/>
              <a:buNone/>
              <a:defRPr/>
            </a:pP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a:t>
            </a: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Q   =   10 – 5</a:t>
            </a:r>
            <a:r>
              <a:rPr lang="en-US" altLang="en-US" sz="2200" dirty="0" smtClean="0">
                <a:latin typeface="Times New Roman" pitchFamily="18" charset="0"/>
                <a:cs typeface="Times New Roman" pitchFamily="18" charset="0"/>
              </a:rPr>
              <a:t>P</a:t>
            </a:r>
            <a:r>
              <a:rPr lang="id-ID" altLang="en-US" sz="2200" dirty="0" smtClean="0">
                <a:latin typeface="Times New Roman" pitchFamily="18" charset="0"/>
                <a:cs typeface="Times New Roman" pitchFamily="18" charset="0"/>
              </a:rPr>
              <a:t>	</a:t>
            </a:r>
            <a:endParaRPr lang="en-US" altLang="en-US" sz="2200" dirty="0" smtClean="0">
              <a:latin typeface="Times New Roman" pitchFamily="18" charset="0"/>
              <a:cs typeface="Times New Roman" pitchFamily="18" charset="0"/>
            </a:endParaRPr>
          </a:p>
          <a:p>
            <a:pPr eaLnBrk="1" hangingPunct="1">
              <a:spcBef>
                <a:spcPts val="0"/>
              </a:spcBef>
              <a:buFont typeface="Wingdings 2" pitchFamily="18" charset="2"/>
              <a:buNone/>
              <a:defRPr/>
            </a:pPr>
            <a:r>
              <a:rPr lang="en-US" altLang="en-US" sz="2200" dirty="0" smtClean="0">
                <a:latin typeface="Times New Roman" pitchFamily="18" charset="0"/>
                <a:cs typeface="Times New Roman" pitchFamily="18" charset="0"/>
              </a:rPr>
              <a:t>            </a:t>
            </a:r>
            <a:r>
              <a:rPr lang="id-ID" altLang="en-US" sz="2200" dirty="0" smtClean="0">
                <a:latin typeface="Times New Roman" pitchFamily="18" charset="0"/>
                <a:cs typeface="Times New Roman" pitchFamily="18" charset="0"/>
              </a:rPr>
              <a:t>       Q   =    5   ≡  </a:t>
            </a:r>
            <a:r>
              <a:rPr lang="en-US" altLang="en-US" sz="2200" dirty="0" smtClean="0">
                <a:latin typeface="Times New Roman" pitchFamily="18" charset="0"/>
                <a:cs typeface="Times New Roman" pitchFamily="18" charset="0"/>
              </a:rPr>
              <a:t> </a:t>
            </a:r>
            <a:r>
              <a:rPr lang="en-US" altLang="en-US" sz="2200" dirty="0" err="1" smtClean="0">
                <a:latin typeface="Times New Roman" pitchFamily="18" charset="0"/>
                <a:cs typeface="Times New Roman" pitchFamily="18" charset="0"/>
              </a:rPr>
              <a:t>Q</a:t>
            </a:r>
            <a:r>
              <a:rPr lang="en-US" altLang="en-US" sz="2200" baseline="-25000" dirty="0" err="1" smtClean="0">
                <a:latin typeface="Times New Roman" pitchFamily="18" charset="0"/>
                <a:cs typeface="Times New Roman" pitchFamily="18" charset="0"/>
              </a:rPr>
              <a:t>e</a:t>
            </a:r>
            <a:r>
              <a:rPr lang="id-ID" altLang="en-US" sz="2200" dirty="0" smtClean="0">
                <a:latin typeface="Times New Roman" pitchFamily="18" charset="0"/>
                <a:cs typeface="Times New Roman" pitchFamily="18" charset="0"/>
              </a:rPr>
              <a:t>					</a:t>
            </a:r>
            <a:endParaRPr lang="en-US" altLang="en-US" sz="2200" dirty="0" smtClean="0">
              <a:latin typeface="Times New Roman" pitchFamily="18" charset="0"/>
              <a:cs typeface="Times New Roman" pitchFamily="18" charset="0"/>
            </a:endParaRPr>
          </a:p>
          <a:p>
            <a:pPr eaLnBrk="1" hangingPunct="1">
              <a:spcBef>
                <a:spcPts val="0"/>
              </a:spcBef>
              <a:buFont typeface="Wingdings 2" pitchFamily="18" charset="2"/>
              <a:buNone/>
              <a:defRPr/>
            </a:pPr>
            <a:r>
              <a:rPr lang="id-ID" altLang="en-US" sz="2200" dirty="0" smtClean="0">
                <a:latin typeface="Times New Roman" pitchFamily="18" charset="0"/>
                <a:cs typeface="Times New Roman" pitchFamily="18" charset="0"/>
              </a:rPr>
              <a:t>	Harga dan jumlah keseimbangan </a:t>
            </a:r>
          </a:p>
          <a:p>
            <a:pPr eaLnBrk="1" hangingPunct="1">
              <a:spcBef>
                <a:spcPts val="0"/>
              </a:spcBef>
              <a:buFont typeface="Wingdings 2" pitchFamily="18" charset="2"/>
              <a:buNone/>
              <a:defRPr/>
            </a:pPr>
            <a:r>
              <a:rPr lang="id-ID" altLang="en-US" sz="2200" dirty="0" smtClean="0">
                <a:latin typeface="Times New Roman" pitchFamily="18" charset="0"/>
                <a:cs typeface="Times New Roman" pitchFamily="18" charset="0"/>
              </a:rPr>
              <a:t>    pasar adalah E ( 5,1 )</a:t>
            </a:r>
            <a:endParaRPr lang="en-US" altLang="en-US" sz="2200" dirty="0" smtClean="0">
              <a:latin typeface="Times New Roman" pitchFamily="18" charset="0"/>
              <a:cs typeface="Times New Roman" pitchFamily="18" charset="0"/>
            </a:endParaRPr>
          </a:p>
          <a:p>
            <a:pPr eaLnBrk="1" hangingPunct="1">
              <a:spcBef>
                <a:spcPts val="0"/>
              </a:spcBef>
              <a:defRPr/>
            </a:pPr>
            <a:endParaRPr lang="en-US" altLang="en-US" sz="2400" dirty="0" smtClean="0">
              <a:latin typeface="Times New Roman" pitchFamily="18" charset="0"/>
              <a:cs typeface="Times New Roman" pitchFamily="18" charset="0"/>
            </a:endParaRPr>
          </a:p>
        </p:txBody>
      </p:sp>
      <p:grpSp>
        <p:nvGrpSpPr>
          <p:cNvPr id="14340" name="object 21"/>
          <p:cNvGrpSpPr>
            <a:grpSpLocks/>
          </p:cNvGrpSpPr>
          <p:nvPr/>
        </p:nvGrpSpPr>
        <p:grpSpPr bwMode="auto">
          <a:xfrm>
            <a:off x="8304213" y="4583113"/>
            <a:ext cx="844550" cy="2262187"/>
            <a:chOff x="16599408" y="6890766"/>
            <a:chExt cx="1689100" cy="3394710"/>
          </a:xfrm>
        </p:grpSpPr>
        <p:sp>
          <p:nvSpPr>
            <p:cNvPr id="5" name="object 22"/>
            <p:cNvSpPr/>
            <p:nvPr/>
          </p:nvSpPr>
          <p:spPr>
            <a:xfrm>
              <a:off x="17091532" y="8689366"/>
              <a:ext cx="1196976" cy="1596110"/>
            </a:xfrm>
            <a:custGeom>
              <a:avLst/>
              <a:gdLst/>
              <a:ahLst/>
              <a:cxnLst/>
              <a:rect l="l" t="t" r="r" b="b"/>
              <a:pathLst>
                <a:path w="1196340" h="1595754">
                  <a:moveTo>
                    <a:pt x="1195803" y="0"/>
                  </a:moveTo>
                  <a:lnTo>
                    <a:pt x="762860" y="0"/>
                  </a:lnTo>
                  <a:lnTo>
                    <a:pt x="0" y="1595624"/>
                  </a:lnTo>
                  <a:lnTo>
                    <a:pt x="436752" y="1595624"/>
                  </a:lnTo>
                  <a:lnTo>
                    <a:pt x="1195803" y="7969"/>
                  </a:lnTo>
                  <a:lnTo>
                    <a:pt x="1195803" y="0"/>
                  </a:lnTo>
                  <a:close/>
                </a:path>
              </a:pathLst>
            </a:custGeom>
            <a:solidFill>
              <a:srgbClr val="4ECDC4"/>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sp>
          <p:nvSpPr>
            <p:cNvPr id="6" name="object 23"/>
            <p:cNvSpPr/>
            <p:nvPr/>
          </p:nvSpPr>
          <p:spPr>
            <a:xfrm>
              <a:off x="16821658" y="7786493"/>
              <a:ext cx="1466850" cy="2498983"/>
            </a:xfrm>
            <a:custGeom>
              <a:avLst/>
              <a:gdLst/>
              <a:ahLst/>
              <a:cxnLst/>
              <a:rect l="l" t="t" r="r" b="b"/>
              <a:pathLst>
                <a:path w="1467484" h="2500629">
                  <a:moveTo>
                    <a:pt x="1467247" y="0"/>
                  </a:moveTo>
                  <a:lnTo>
                    <a:pt x="1194451" y="0"/>
                  </a:lnTo>
                  <a:lnTo>
                    <a:pt x="0" y="2500118"/>
                  </a:lnTo>
                  <a:lnTo>
                    <a:pt x="436626" y="2500118"/>
                  </a:lnTo>
                  <a:lnTo>
                    <a:pt x="1467247" y="342914"/>
                  </a:lnTo>
                  <a:lnTo>
                    <a:pt x="1467247" y="0"/>
                  </a:lnTo>
                  <a:close/>
                </a:path>
              </a:pathLst>
            </a:custGeom>
            <a:solidFill>
              <a:srgbClr val="A2E411"/>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sp>
          <p:nvSpPr>
            <p:cNvPr id="7" name="object 24"/>
            <p:cNvSpPr/>
            <p:nvPr/>
          </p:nvSpPr>
          <p:spPr>
            <a:xfrm>
              <a:off x="16599408" y="6890766"/>
              <a:ext cx="1689100" cy="2963523"/>
            </a:xfrm>
            <a:custGeom>
              <a:avLst/>
              <a:gdLst/>
              <a:ahLst/>
              <a:cxnLst/>
              <a:rect l="l" t="t" r="r" b="b"/>
              <a:pathLst>
                <a:path w="1689100" h="2962909">
                  <a:moveTo>
                    <a:pt x="1688592" y="0"/>
                  </a:moveTo>
                  <a:lnTo>
                    <a:pt x="1415796" y="0"/>
                  </a:lnTo>
                  <a:lnTo>
                    <a:pt x="0" y="2962655"/>
                  </a:lnTo>
                  <a:lnTo>
                    <a:pt x="436626" y="2962655"/>
                  </a:lnTo>
                  <a:lnTo>
                    <a:pt x="1688592" y="342826"/>
                  </a:lnTo>
                  <a:lnTo>
                    <a:pt x="1688592" y="0"/>
                  </a:lnTo>
                  <a:close/>
                </a:path>
              </a:pathLst>
            </a:custGeom>
            <a:solidFill>
              <a:srgbClr val="FF6B6B"/>
            </a:solidFill>
          </p:spPr>
          <p:txBody>
            <a:bodyPr lIns="0" tIns="0" rIns="0" bIns="0"/>
            <a:lstStyle/>
            <a:p>
              <a:pPr defTabSz="512060" fontAlgn="auto">
                <a:spcBef>
                  <a:spcPts val="0"/>
                </a:spcBef>
                <a:spcAft>
                  <a:spcPts val="0"/>
                </a:spcAft>
                <a:defRPr/>
              </a:pPr>
              <a:endParaRPr>
                <a:solidFill>
                  <a:prstClr val="black"/>
                </a:solidFill>
                <a:latin typeface="Calibri"/>
                <a:cs typeface="+mn-cs"/>
              </a:endParaRPr>
            </a:p>
          </p:txBody>
        </p:sp>
      </p:grpSp>
      <p:pic>
        <p:nvPicPr>
          <p:cNvPr id="1434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657600"/>
            <a:ext cx="5105400" cy="265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 Box 16"/>
          <p:cNvSpPr txBox="1">
            <a:spLocks noChangeArrowheads="1"/>
          </p:cNvSpPr>
          <p:nvPr/>
        </p:nvSpPr>
        <p:spPr bwMode="auto">
          <a:xfrm>
            <a:off x="8559800" y="5638800"/>
            <a:ext cx="35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id-ID" altLang="en-US">
                <a:latin typeface="Tahoma" pitchFamily="34" charset="0"/>
              </a:rPr>
              <a:t>Q</a:t>
            </a:r>
          </a:p>
        </p:txBody>
      </p:sp>
      <p:sp>
        <p:nvSpPr>
          <p:cNvPr id="14343" name="Rectangle 2"/>
          <p:cNvSpPr>
            <a:spLocks noChangeArrowheads="1"/>
          </p:cNvSpPr>
          <p:nvPr/>
        </p:nvSpPr>
        <p:spPr bwMode="auto">
          <a:xfrm>
            <a:off x="6746875" y="64881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a:solidFill>
                  <a:srgbClr val="000000"/>
                </a:solidFill>
                <a:latin typeface="Arial Black" pitchFamily="34" charset="0"/>
              </a:rPr>
              <a:t>By : BIDA SARI,  SP, MSi</a:t>
            </a:r>
            <a:endParaRPr lang="en-US" sz="900">
              <a:solidFill>
                <a:srgbClr val="000000"/>
              </a:solidFill>
              <a:latin typeface="Arial Black" pitchFamily="34" charset="0"/>
            </a:endParaRPr>
          </a:p>
        </p:txBody>
      </p:sp>
    </p:spTree>
    <p:extLst>
      <p:ext uri="{BB962C8B-B14F-4D97-AF65-F5344CB8AC3E}">
        <p14:creationId xmlns:p14="http://schemas.microsoft.com/office/powerpoint/2010/main" val="3993742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312" y="1196752"/>
            <a:ext cx="8462143" cy="5446936"/>
          </a:xfrm>
        </p:spPr>
        <p:txBody>
          <a:bodyPr>
            <a:normAutofit/>
          </a:bodyPr>
          <a:lstStyle/>
          <a:p>
            <a:pPr marL="457200" indent="-457200">
              <a:buFont typeface="+mj-lt"/>
              <a:buAutoNum type="arabicPeriod"/>
              <a:defRPr/>
            </a:pPr>
            <a:r>
              <a:rPr lang="en-US" sz="2800" dirty="0" err="1" smtClean="0">
                <a:latin typeface="+mj-lt"/>
              </a:rPr>
              <a:t>Pada</a:t>
            </a:r>
            <a:r>
              <a:rPr lang="en-US" sz="2800" dirty="0" smtClean="0">
                <a:latin typeface="+mj-lt"/>
              </a:rPr>
              <a:t> </a:t>
            </a:r>
            <a:r>
              <a:rPr lang="en-US" sz="2800" dirty="0" err="1" smtClean="0">
                <a:latin typeface="+mj-lt"/>
              </a:rPr>
              <a:t>tingkat</a:t>
            </a:r>
            <a:r>
              <a:rPr lang="en-US" sz="2800" dirty="0" smtClean="0">
                <a:latin typeface="+mj-lt"/>
              </a:rPr>
              <a:t> </a:t>
            </a:r>
            <a:r>
              <a:rPr lang="en-US" sz="2800" dirty="0" err="1" smtClean="0">
                <a:latin typeface="+mj-lt"/>
              </a:rPr>
              <a:t>harga</a:t>
            </a:r>
            <a:r>
              <a:rPr lang="en-US" sz="2800" dirty="0" smtClean="0">
                <a:latin typeface="+mj-lt"/>
              </a:rPr>
              <a:t> </a:t>
            </a:r>
            <a:r>
              <a:rPr lang="en-US" sz="2800" dirty="0" err="1" smtClean="0">
                <a:latin typeface="+mj-lt"/>
              </a:rPr>
              <a:t>Rp</a:t>
            </a:r>
            <a:r>
              <a:rPr lang="en-US" sz="2800" dirty="0" smtClean="0">
                <a:latin typeface="+mj-lt"/>
              </a:rPr>
              <a:t>. 320,- </a:t>
            </a:r>
            <a:r>
              <a:rPr lang="en-US" sz="2800" dirty="0" err="1" smtClean="0">
                <a:latin typeface="+mj-lt"/>
              </a:rPr>
              <a:t>jumlah</a:t>
            </a:r>
            <a:r>
              <a:rPr lang="en-US" sz="2800" dirty="0" smtClean="0">
                <a:latin typeface="+mj-lt"/>
              </a:rPr>
              <a:t> </a:t>
            </a:r>
            <a:r>
              <a:rPr lang="en-US" sz="2800" dirty="0" err="1" smtClean="0">
                <a:latin typeface="+mj-lt"/>
              </a:rPr>
              <a:t>barang</a:t>
            </a:r>
            <a:r>
              <a:rPr lang="en-US" sz="2800" dirty="0" smtClean="0">
                <a:latin typeface="+mj-lt"/>
              </a:rPr>
              <a:t> yang </a:t>
            </a:r>
            <a:r>
              <a:rPr lang="en-US" sz="2800" dirty="0" err="1" smtClean="0">
                <a:latin typeface="+mj-lt"/>
              </a:rPr>
              <a:t>diminta</a:t>
            </a:r>
            <a:r>
              <a:rPr lang="en-US" sz="2800" dirty="0" smtClean="0">
                <a:latin typeface="+mj-lt"/>
              </a:rPr>
              <a:t> </a:t>
            </a:r>
            <a:r>
              <a:rPr lang="en-US" sz="2800" dirty="0" err="1" smtClean="0">
                <a:latin typeface="+mj-lt"/>
              </a:rPr>
              <a:t>sebanyak</a:t>
            </a:r>
            <a:r>
              <a:rPr lang="en-US" sz="2800" dirty="0" smtClean="0">
                <a:latin typeface="+mj-lt"/>
              </a:rPr>
              <a:t> 40 unit.  </a:t>
            </a:r>
            <a:r>
              <a:rPr lang="en-US" sz="2800" dirty="0" err="1" smtClean="0">
                <a:latin typeface="+mj-lt"/>
              </a:rPr>
              <a:t>Sedangkan</a:t>
            </a:r>
            <a:r>
              <a:rPr lang="en-US" sz="2800" dirty="0" smtClean="0">
                <a:latin typeface="+mj-lt"/>
              </a:rPr>
              <a:t> </a:t>
            </a:r>
            <a:r>
              <a:rPr lang="en-US" sz="2800" dirty="0" err="1" smtClean="0">
                <a:latin typeface="+mj-lt"/>
              </a:rPr>
              <a:t>pada</a:t>
            </a:r>
            <a:r>
              <a:rPr lang="en-US" sz="2800" dirty="0" smtClean="0">
                <a:latin typeface="+mj-lt"/>
              </a:rPr>
              <a:t> </a:t>
            </a:r>
            <a:r>
              <a:rPr lang="en-US" sz="2800" dirty="0" err="1" smtClean="0">
                <a:latin typeface="+mj-lt"/>
              </a:rPr>
              <a:t>tingkat</a:t>
            </a:r>
            <a:r>
              <a:rPr lang="en-US" sz="2800" dirty="0" smtClean="0">
                <a:latin typeface="+mj-lt"/>
              </a:rPr>
              <a:t> </a:t>
            </a:r>
            <a:r>
              <a:rPr lang="en-US" sz="2800" dirty="0" err="1" smtClean="0">
                <a:latin typeface="+mj-lt"/>
              </a:rPr>
              <a:t>harga</a:t>
            </a:r>
            <a:r>
              <a:rPr lang="en-US" sz="2800" dirty="0" smtClean="0">
                <a:latin typeface="+mj-lt"/>
              </a:rPr>
              <a:t> </a:t>
            </a:r>
            <a:r>
              <a:rPr lang="en-US" sz="2800" dirty="0" err="1" smtClean="0">
                <a:latin typeface="+mj-lt"/>
              </a:rPr>
              <a:t>Rp</a:t>
            </a:r>
            <a:r>
              <a:rPr lang="en-US" sz="2800" dirty="0" smtClean="0">
                <a:latin typeface="+mj-lt"/>
              </a:rPr>
              <a:t>. 240,- </a:t>
            </a:r>
            <a:r>
              <a:rPr lang="en-US" sz="2800" dirty="0" err="1" smtClean="0">
                <a:latin typeface="+mj-lt"/>
              </a:rPr>
              <a:t>jumlah</a:t>
            </a:r>
            <a:r>
              <a:rPr lang="en-US" sz="2800" dirty="0" smtClean="0">
                <a:latin typeface="+mj-lt"/>
              </a:rPr>
              <a:t> </a:t>
            </a:r>
            <a:r>
              <a:rPr lang="en-US" sz="2800" dirty="0" err="1" smtClean="0">
                <a:latin typeface="+mj-lt"/>
              </a:rPr>
              <a:t>barang</a:t>
            </a:r>
            <a:r>
              <a:rPr lang="en-US" sz="2800" dirty="0" smtClean="0">
                <a:latin typeface="+mj-lt"/>
              </a:rPr>
              <a:t> yang </a:t>
            </a:r>
            <a:r>
              <a:rPr lang="en-US" sz="2800" dirty="0" err="1" smtClean="0">
                <a:latin typeface="+mj-lt"/>
              </a:rPr>
              <a:t>diminta</a:t>
            </a:r>
            <a:r>
              <a:rPr lang="en-US" sz="2800" dirty="0" smtClean="0">
                <a:latin typeface="+mj-lt"/>
              </a:rPr>
              <a:t> 80 unit.  </a:t>
            </a:r>
            <a:r>
              <a:rPr lang="en-US" sz="2800" dirty="0" err="1" smtClean="0">
                <a:latin typeface="+mj-lt"/>
              </a:rPr>
              <a:t>Tentukan</a:t>
            </a:r>
            <a:r>
              <a:rPr lang="en-US" sz="2800" dirty="0" smtClean="0">
                <a:latin typeface="+mj-lt"/>
              </a:rPr>
              <a:t> </a:t>
            </a:r>
            <a:r>
              <a:rPr lang="en-US" sz="2800" dirty="0" err="1" smtClean="0">
                <a:latin typeface="+mj-lt"/>
              </a:rPr>
              <a:t>fungsi</a:t>
            </a:r>
            <a:r>
              <a:rPr lang="en-US" sz="2800" dirty="0" smtClean="0">
                <a:latin typeface="+mj-lt"/>
              </a:rPr>
              <a:t> </a:t>
            </a:r>
            <a:r>
              <a:rPr lang="en-US" sz="2800" dirty="0" err="1" smtClean="0">
                <a:latin typeface="+mj-lt"/>
              </a:rPr>
              <a:t>permintaan</a:t>
            </a:r>
            <a:r>
              <a:rPr lang="en-US" sz="2800" dirty="0" smtClean="0">
                <a:latin typeface="+mj-lt"/>
              </a:rPr>
              <a:t> </a:t>
            </a:r>
            <a:r>
              <a:rPr lang="en-US" sz="2800" dirty="0" err="1" smtClean="0">
                <a:latin typeface="+mj-lt"/>
              </a:rPr>
              <a:t>barang</a:t>
            </a:r>
            <a:r>
              <a:rPr lang="en-US" sz="2800" dirty="0" smtClean="0">
                <a:latin typeface="+mj-lt"/>
              </a:rPr>
              <a:t> </a:t>
            </a:r>
            <a:r>
              <a:rPr lang="en-US" sz="2800" dirty="0" err="1" smtClean="0">
                <a:latin typeface="+mj-lt"/>
              </a:rPr>
              <a:t>tersebut</a:t>
            </a:r>
            <a:r>
              <a:rPr lang="en-US" sz="2800" dirty="0" smtClean="0">
                <a:latin typeface="+mj-lt"/>
              </a:rPr>
              <a:t> </a:t>
            </a:r>
            <a:r>
              <a:rPr lang="en-US" sz="2800" dirty="0" err="1" smtClean="0">
                <a:latin typeface="+mj-lt"/>
              </a:rPr>
              <a:t>dan</a:t>
            </a:r>
            <a:r>
              <a:rPr lang="en-US" sz="2800" dirty="0" smtClean="0">
                <a:latin typeface="+mj-lt"/>
              </a:rPr>
              <a:t> </a:t>
            </a:r>
            <a:r>
              <a:rPr lang="en-US" sz="2800" dirty="0" err="1" smtClean="0">
                <a:latin typeface="+mj-lt"/>
              </a:rPr>
              <a:t>gambarkan</a:t>
            </a:r>
            <a:r>
              <a:rPr lang="en-US" sz="2800" dirty="0" smtClean="0">
                <a:latin typeface="+mj-lt"/>
              </a:rPr>
              <a:t> </a:t>
            </a:r>
            <a:r>
              <a:rPr lang="en-US" sz="2800" dirty="0" err="1" smtClean="0">
                <a:latin typeface="+mj-lt"/>
              </a:rPr>
              <a:t>dalam</a:t>
            </a:r>
            <a:r>
              <a:rPr lang="en-US" sz="2800" dirty="0" smtClean="0">
                <a:latin typeface="+mj-lt"/>
              </a:rPr>
              <a:t> </a:t>
            </a:r>
            <a:r>
              <a:rPr lang="en-US" sz="2800" dirty="0" err="1" smtClean="0">
                <a:latin typeface="+mj-lt"/>
              </a:rPr>
              <a:t>grafik</a:t>
            </a:r>
            <a:r>
              <a:rPr lang="en-US" sz="2800" dirty="0" smtClean="0">
                <a:latin typeface="+mj-lt"/>
              </a:rPr>
              <a:t>.</a:t>
            </a:r>
            <a:endParaRPr lang="id-ID" sz="2800" dirty="0" smtClean="0">
              <a:latin typeface="+mj-lt"/>
            </a:endParaRPr>
          </a:p>
          <a:p>
            <a:pPr marL="514350" indent="-514350">
              <a:buFont typeface="+mj-lt"/>
              <a:buAutoNum type="arabicPeriod"/>
              <a:defRPr/>
            </a:pPr>
            <a:r>
              <a:rPr lang="en-US" sz="2800" dirty="0" err="1">
                <a:latin typeface="+mj-lt"/>
              </a:rPr>
              <a:t>Diketahui</a:t>
            </a:r>
            <a:r>
              <a:rPr lang="en-US" sz="2800" dirty="0">
                <a:latin typeface="+mj-lt"/>
              </a:rPr>
              <a:t> </a:t>
            </a:r>
            <a:r>
              <a:rPr lang="id-ID" sz="2800" dirty="0" smtClean="0">
                <a:latin typeface="+mj-lt"/>
              </a:rPr>
              <a:t>P</a:t>
            </a:r>
            <a:r>
              <a:rPr lang="en-US" sz="2800" dirty="0" smtClean="0">
                <a:latin typeface="+mj-lt"/>
              </a:rPr>
              <a:t>d=</a:t>
            </a:r>
            <a:r>
              <a:rPr lang="id-ID" sz="2800" dirty="0" smtClean="0">
                <a:latin typeface="+mj-lt"/>
              </a:rPr>
              <a:t>7</a:t>
            </a:r>
            <a:r>
              <a:rPr lang="en-US" sz="2800" dirty="0" smtClean="0">
                <a:latin typeface="+mj-lt"/>
              </a:rPr>
              <a:t>5</a:t>
            </a:r>
            <a:r>
              <a:rPr lang="id-ID" sz="2800" dirty="0" smtClean="0">
                <a:latin typeface="+mj-lt"/>
              </a:rPr>
              <a:t> </a:t>
            </a:r>
            <a:r>
              <a:rPr lang="en-US" sz="2800" dirty="0" smtClean="0">
                <a:latin typeface="+mj-lt"/>
              </a:rPr>
              <a:t>–</a:t>
            </a:r>
            <a:r>
              <a:rPr lang="id-ID" sz="2800" dirty="0" smtClean="0">
                <a:latin typeface="+mj-lt"/>
              </a:rPr>
              <a:t> 5Q</a:t>
            </a:r>
            <a:r>
              <a:rPr lang="en-US" sz="2800" dirty="0" smtClean="0">
                <a:latin typeface="+mj-lt"/>
              </a:rPr>
              <a:t> </a:t>
            </a:r>
            <a:r>
              <a:rPr lang="en-US" sz="2800" dirty="0" err="1">
                <a:latin typeface="+mj-lt"/>
              </a:rPr>
              <a:t>dan</a:t>
            </a:r>
            <a:r>
              <a:rPr lang="en-US" sz="2800" dirty="0">
                <a:latin typeface="+mj-lt"/>
              </a:rPr>
              <a:t> </a:t>
            </a:r>
            <a:r>
              <a:rPr lang="en-US" sz="2800" dirty="0" smtClean="0">
                <a:latin typeface="+mj-lt"/>
              </a:rPr>
              <a:t>Qs</a:t>
            </a:r>
            <a:r>
              <a:rPr lang="id-ID" sz="2800" dirty="0" smtClean="0">
                <a:latin typeface="+mj-lt"/>
              </a:rPr>
              <a:t> </a:t>
            </a:r>
            <a:r>
              <a:rPr lang="en-US" sz="2800" dirty="0" smtClean="0">
                <a:latin typeface="+mj-lt"/>
              </a:rPr>
              <a:t>=</a:t>
            </a:r>
            <a:r>
              <a:rPr lang="id-ID" sz="2800" dirty="0" smtClean="0">
                <a:latin typeface="+mj-lt"/>
              </a:rPr>
              <a:t> </a:t>
            </a:r>
            <a:r>
              <a:rPr lang="en-US" sz="2800" dirty="0" smtClean="0">
                <a:latin typeface="+mj-lt"/>
              </a:rPr>
              <a:t>-1</a:t>
            </a:r>
            <a:r>
              <a:rPr lang="id-ID" sz="2800" dirty="0" smtClean="0">
                <a:latin typeface="+mj-lt"/>
              </a:rPr>
              <a:t> </a:t>
            </a:r>
            <a:r>
              <a:rPr lang="en-US" sz="2800" dirty="0" smtClean="0">
                <a:latin typeface="+mj-lt"/>
              </a:rPr>
              <a:t>+</a:t>
            </a:r>
            <a:r>
              <a:rPr lang="id-ID" sz="2800" dirty="0" smtClean="0">
                <a:latin typeface="+mj-lt"/>
              </a:rPr>
              <a:t> </a:t>
            </a:r>
            <a:r>
              <a:rPr lang="en-US" sz="2800" dirty="0" smtClean="0">
                <a:latin typeface="+mj-lt"/>
              </a:rPr>
              <a:t>0,6P</a:t>
            </a:r>
            <a:r>
              <a:rPr lang="en-US" sz="2800" dirty="0">
                <a:latin typeface="+mj-lt"/>
              </a:rPr>
              <a:t>, </a:t>
            </a:r>
            <a:r>
              <a:rPr lang="en-US" sz="2800" dirty="0" err="1">
                <a:latin typeface="+mj-lt"/>
              </a:rPr>
              <a:t>hitung</a:t>
            </a:r>
            <a:r>
              <a:rPr lang="en-US" sz="2800" dirty="0">
                <a:latin typeface="+mj-lt"/>
              </a:rPr>
              <a:t> </a:t>
            </a:r>
            <a:r>
              <a:rPr lang="en-US" sz="2800" dirty="0" err="1">
                <a:latin typeface="+mj-lt"/>
              </a:rPr>
              <a:t>jumlah</a:t>
            </a:r>
            <a:r>
              <a:rPr lang="en-US" sz="2800" dirty="0">
                <a:latin typeface="+mj-lt"/>
              </a:rPr>
              <a:t> </a:t>
            </a:r>
            <a:r>
              <a:rPr lang="en-US" sz="2800" dirty="0" err="1">
                <a:latin typeface="+mj-lt"/>
              </a:rPr>
              <a:t>dan</a:t>
            </a:r>
            <a:r>
              <a:rPr lang="en-US" sz="2800" dirty="0">
                <a:latin typeface="+mj-lt"/>
              </a:rPr>
              <a:t> </a:t>
            </a:r>
            <a:r>
              <a:rPr lang="en-US" sz="2800" dirty="0" err="1">
                <a:latin typeface="+mj-lt"/>
              </a:rPr>
              <a:t>harga</a:t>
            </a:r>
            <a:r>
              <a:rPr lang="en-US" sz="2800" dirty="0">
                <a:latin typeface="+mj-lt"/>
              </a:rPr>
              <a:t> </a:t>
            </a:r>
            <a:r>
              <a:rPr lang="en-US" sz="2800" dirty="0" err="1">
                <a:latin typeface="+mj-lt"/>
              </a:rPr>
              <a:t>pasarnya</a:t>
            </a:r>
            <a:r>
              <a:rPr lang="en-US" sz="2800" dirty="0">
                <a:latin typeface="+mj-lt"/>
              </a:rPr>
              <a:t> </a:t>
            </a:r>
            <a:r>
              <a:rPr lang="en-US" sz="2800" dirty="0" err="1">
                <a:latin typeface="+mj-lt"/>
              </a:rPr>
              <a:t>dan</a:t>
            </a:r>
            <a:r>
              <a:rPr lang="en-US" sz="2800" dirty="0">
                <a:latin typeface="+mj-lt"/>
              </a:rPr>
              <a:t> </a:t>
            </a:r>
            <a:r>
              <a:rPr lang="en-US" sz="2800" dirty="0" err="1">
                <a:latin typeface="+mj-lt"/>
              </a:rPr>
              <a:t>gambarkan</a:t>
            </a:r>
            <a:r>
              <a:rPr lang="en-US" sz="2800" dirty="0">
                <a:latin typeface="+mj-lt"/>
              </a:rPr>
              <a:t> </a:t>
            </a:r>
            <a:r>
              <a:rPr lang="en-US" sz="2800" dirty="0" err="1">
                <a:latin typeface="+mj-lt"/>
              </a:rPr>
              <a:t>kedua</a:t>
            </a:r>
            <a:r>
              <a:rPr lang="en-US" sz="2800" dirty="0">
                <a:latin typeface="+mj-lt"/>
              </a:rPr>
              <a:t> </a:t>
            </a:r>
            <a:r>
              <a:rPr lang="en-US" sz="2800" dirty="0" err="1">
                <a:latin typeface="+mj-lt"/>
              </a:rPr>
              <a:t>kurva</a:t>
            </a:r>
            <a:r>
              <a:rPr lang="en-US" sz="2800" dirty="0">
                <a:latin typeface="+mj-lt"/>
              </a:rPr>
              <a:t> </a:t>
            </a:r>
            <a:r>
              <a:rPr lang="en-US" sz="2800" dirty="0" err="1">
                <a:latin typeface="+mj-lt"/>
              </a:rPr>
              <a:t>dalam</a:t>
            </a:r>
            <a:r>
              <a:rPr lang="en-US" sz="2800" dirty="0">
                <a:latin typeface="+mj-lt"/>
              </a:rPr>
              <a:t> </a:t>
            </a:r>
            <a:r>
              <a:rPr lang="en-US" sz="2800" dirty="0" err="1">
                <a:latin typeface="+mj-lt"/>
              </a:rPr>
              <a:t>satu</a:t>
            </a:r>
            <a:r>
              <a:rPr lang="en-US" sz="2800" dirty="0">
                <a:latin typeface="+mj-lt"/>
              </a:rPr>
              <a:t> diagram</a:t>
            </a:r>
            <a:r>
              <a:rPr lang="en-US" sz="2800" dirty="0" smtClean="0">
                <a:latin typeface="+mj-lt"/>
              </a:rPr>
              <a:t>.</a:t>
            </a:r>
            <a:endParaRPr lang="id-ID" sz="2800" dirty="0" smtClean="0">
              <a:latin typeface="+mj-lt"/>
            </a:endParaRPr>
          </a:p>
          <a:p>
            <a:pPr marL="514350" indent="-514350">
              <a:buFont typeface="+mj-lt"/>
              <a:buAutoNum type="arabicPeriod"/>
              <a:defRPr/>
            </a:pPr>
            <a:endParaRPr lang="id-ID" sz="2800" dirty="0">
              <a:latin typeface="+mj-lt"/>
            </a:endParaRPr>
          </a:p>
          <a:p>
            <a:pPr marL="514350" indent="-514350" eaLnBrk="1" fontAlgn="auto" hangingPunct="1">
              <a:spcAft>
                <a:spcPts val="0"/>
              </a:spcAft>
              <a:buFont typeface="+mj-lt"/>
              <a:buAutoNum type="arabicPeriod"/>
              <a:defRPr/>
            </a:pPr>
            <a:endParaRPr lang="id-ID" dirty="0"/>
          </a:p>
        </p:txBody>
      </p:sp>
      <p:sp>
        <p:nvSpPr>
          <p:cNvPr id="5" name="Title 1"/>
          <p:cNvSpPr>
            <a:spLocks noGrp="1"/>
          </p:cNvSpPr>
          <p:nvPr>
            <p:ph type="title"/>
          </p:nvPr>
        </p:nvSpPr>
        <p:spPr>
          <a:xfrm>
            <a:off x="285750" y="633413"/>
            <a:ext cx="7239000" cy="357187"/>
          </a:xfrm>
        </p:spPr>
        <p:txBody>
          <a:bodyPr>
            <a:normAutofit fontScale="90000"/>
          </a:bodyPr>
          <a:lstStyle/>
          <a:p>
            <a:pPr eaLnBrk="1" fontAlgn="auto" hangingPunct="1">
              <a:spcAft>
                <a:spcPts val="0"/>
              </a:spcAft>
              <a:defRPr/>
            </a:pPr>
            <a:r>
              <a:rPr lang="en-US" dirty="0" err="1" smtClean="0"/>
              <a:t>Latihan</a:t>
            </a:r>
            <a:r>
              <a:rPr lang="en-US" dirty="0" smtClean="0"/>
              <a:t> </a:t>
            </a:r>
            <a:r>
              <a:rPr lang="id-ID" dirty="0" smtClean="0"/>
              <a:t>1: </a:t>
            </a:r>
            <a:r>
              <a:rPr lang="en-US" dirty="0" err="1" smtClean="0"/>
              <a:t>Keseimbangan</a:t>
            </a:r>
            <a:r>
              <a:rPr lang="en-US" dirty="0" smtClean="0"/>
              <a:t> </a:t>
            </a:r>
            <a:r>
              <a:rPr lang="en-US" dirty="0" err="1" smtClean="0"/>
              <a:t>pasar</a:t>
            </a:r>
            <a:endParaRPr lang="id-ID" dirty="0"/>
          </a:p>
        </p:txBody>
      </p:sp>
      <p:sp>
        <p:nvSpPr>
          <p:cNvPr id="4"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626294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67544" y="632080"/>
            <a:ext cx="8229600" cy="708688"/>
          </a:xfrm>
          <a:ln>
            <a:solidFill>
              <a:schemeClr val="tx2"/>
            </a:solidFill>
            <a:miter lim="800000"/>
            <a:headEnd/>
            <a:tailEnd/>
          </a:ln>
        </p:spPr>
        <p:txBody>
          <a:bodyPr>
            <a:normAutofit fontScale="90000"/>
          </a:bodyPr>
          <a:lstStyle/>
          <a:p>
            <a:pPr algn="ctr" eaLnBrk="1" hangingPunct="1"/>
            <a:r>
              <a:rPr lang="en-US" altLang="en-US" dirty="0" err="1" smtClean="0"/>
              <a:t>Latihan</a:t>
            </a:r>
            <a:r>
              <a:rPr lang="en-US" altLang="en-US" dirty="0" smtClean="0"/>
              <a:t> </a:t>
            </a:r>
            <a:r>
              <a:rPr lang="id-ID" altLang="en-US" dirty="0" smtClean="0"/>
              <a:t>2</a:t>
            </a:r>
            <a:endParaRPr lang="en-US" altLang="en-US" dirty="0" smtClean="0"/>
          </a:p>
        </p:txBody>
      </p:sp>
      <p:sp>
        <p:nvSpPr>
          <p:cNvPr id="19460" name="Rectangle 3"/>
          <p:cNvSpPr>
            <a:spLocks noGrp="1" noChangeArrowheads="1"/>
          </p:cNvSpPr>
          <p:nvPr>
            <p:ph type="body" idx="1"/>
          </p:nvPr>
        </p:nvSpPr>
        <p:spPr>
          <a:xfrm>
            <a:off x="457200" y="1685528"/>
            <a:ext cx="8363272" cy="4695800"/>
          </a:xfrm>
        </p:spPr>
        <p:txBody>
          <a:bodyPr/>
          <a:lstStyle/>
          <a:p>
            <a:pPr eaLnBrk="1" hangingPunct="1">
              <a:lnSpc>
                <a:spcPct val="80000"/>
              </a:lnSpc>
              <a:spcBef>
                <a:spcPts val="0"/>
              </a:spcBef>
              <a:spcAft>
                <a:spcPts val="300"/>
              </a:spcAft>
              <a:buFontTx/>
              <a:buNone/>
            </a:pPr>
            <a:r>
              <a:rPr lang="en-US" altLang="en-US" sz="2400" dirty="0" err="1" smtClean="0">
                <a:latin typeface="+mj-lt"/>
              </a:rPr>
              <a:t>Jumlah</a:t>
            </a:r>
            <a:r>
              <a:rPr lang="en-US" altLang="en-US" sz="2400" dirty="0" smtClean="0">
                <a:latin typeface="+mj-lt"/>
              </a:rPr>
              <a:t> </a:t>
            </a:r>
            <a:r>
              <a:rPr lang="en-US" altLang="en-US" sz="2400" dirty="0" err="1" smtClean="0">
                <a:latin typeface="+mj-lt"/>
              </a:rPr>
              <a:t>permintaan</a:t>
            </a:r>
            <a:r>
              <a:rPr lang="en-US" altLang="en-US" sz="2400" dirty="0" smtClean="0">
                <a:latin typeface="+mj-lt"/>
              </a:rPr>
              <a:t> </a:t>
            </a:r>
            <a:r>
              <a:rPr lang="en-US" altLang="en-US" sz="2400" dirty="0" err="1" smtClean="0">
                <a:latin typeface="+mj-lt"/>
              </a:rPr>
              <a:t>dan</a:t>
            </a:r>
            <a:r>
              <a:rPr lang="en-US" altLang="en-US" sz="2400" dirty="0" smtClean="0">
                <a:latin typeface="+mj-lt"/>
              </a:rPr>
              <a:t> </a:t>
            </a:r>
            <a:r>
              <a:rPr lang="en-US" altLang="en-US" sz="2400" dirty="0" err="1" smtClean="0">
                <a:latin typeface="+mj-lt"/>
              </a:rPr>
              <a:t>penawaran</a:t>
            </a:r>
            <a:r>
              <a:rPr lang="en-US" altLang="en-US" sz="2400" dirty="0" smtClean="0">
                <a:latin typeface="+mj-lt"/>
              </a:rPr>
              <a:t> </a:t>
            </a:r>
            <a:r>
              <a:rPr lang="en-US" altLang="en-US" sz="2400" dirty="0" err="1" smtClean="0">
                <a:latin typeface="+mj-lt"/>
              </a:rPr>
              <a:t>terhadap</a:t>
            </a:r>
            <a:r>
              <a:rPr lang="en-US" altLang="en-US" sz="2400" dirty="0" smtClean="0">
                <a:latin typeface="+mj-lt"/>
              </a:rPr>
              <a:t> </a:t>
            </a:r>
            <a:r>
              <a:rPr lang="en-US" altLang="en-US" sz="2400" dirty="0" err="1" smtClean="0">
                <a:latin typeface="+mj-lt"/>
              </a:rPr>
              <a:t>komoditi</a:t>
            </a:r>
            <a:r>
              <a:rPr lang="en-US" altLang="en-US" sz="2400" dirty="0" smtClean="0">
                <a:latin typeface="+mj-lt"/>
              </a:rPr>
              <a:t> “X” </a:t>
            </a:r>
            <a:r>
              <a:rPr lang="en-US" altLang="en-US" sz="2400" dirty="0" err="1" smtClean="0">
                <a:latin typeface="+mj-lt"/>
              </a:rPr>
              <a:t>dinyatakan</a:t>
            </a:r>
            <a:r>
              <a:rPr lang="en-US" altLang="en-US" sz="2400" dirty="0" smtClean="0">
                <a:latin typeface="+mj-lt"/>
              </a:rPr>
              <a:t> </a:t>
            </a:r>
            <a:r>
              <a:rPr lang="en-US" altLang="en-US" sz="2400" dirty="0" err="1" smtClean="0">
                <a:latin typeface="+mj-lt"/>
              </a:rPr>
              <a:t>dalam</a:t>
            </a:r>
            <a:r>
              <a:rPr lang="en-US" altLang="en-US" sz="2400" dirty="0" smtClean="0">
                <a:latin typeface="+mj-lt"/>
              </a:rPr>
              <a:t> </a:t>
            </a:r>
            <a:r>
              <a:rPr lang="en-US" altLang="en-US" sz="2400" dirty="0" err="1" smtClean="0">
                <a:latin typeface="+mj-lt"/>
              </a:rPr>
              <a:t>bentuk</a:t>
            </a:r>
            <a:r>
              <a:rPr lang="en-US" altLang="en-US" sz="2400" dirty="0" smtClean="0">
                <a:latin typeface="+mj-lt"/>
              </a:rPr>
              <a:t> </a:t>
            </a:r>
            <a:r>
              <a:rPr lang="en-US" altLang="en-US" sz="2400" dirty="0" err="1" smtClean="0">
                <a:latin typeface="+mj-lt"/>
              </a:rPr>
              <a:t>fungsi</a:t>
            </a:r>
            <a:r>
              <a:rPr lang="en-US" altLang="en-US" sz="2400" dirty="0" smtClean="0">
                <a:latin typeface="+mj-lt"/>
              </a:rPr>
              <a:t> </a:t>
            </a:r>
            <a:r>
              <a:rPr lang="en-US" altLang="en-US" sz="2400" dirty="0" err="1" smtClean="0">
                <a:latin typeface="+mj-lt"/>
              </a:rPr>
              <a:t>sebagai</a:t>
            </a:r>
            <a:r>
              <a:rPr lang="en-US" altLang="en-US" sz="2400" dirty="0" smtClean="0">
                <a:latin typeface="+mj-lt"/>
              </a:rPr>
              <a:t> </a:t>
            </a:r>
            <a:r>
              <a:rPr lang="en-US" altLang="en-US" sz="2400" dirty="0" err="1" smtClean="0">
                <a:latin typeface="+mj-lt"/>
              </a:rPr>
              <a:t>berikut</a:t>
            </a:r>
            <a:r>
              <a:rPr lang="en-US" altLang="en-US" sz="2400" dirty="0" smtClean="0">
                <a:latin typeface="+mj-lt"/>
              </a:rPr>
              <a:t>;</a:t>
            </a:r>
          </a:p>
          <a:p>
            <a:pPr eaLnBrk="1" hangingPunct="1">
              <a:lnSpc>
                <a:spcPct val="80000"/>
              </a:lnSpc>
              <a:spcBef>
                <a:spcPts val="0"/>
              </a:spcBef>
              <a:spcAft>
                <a:spcPts val="300"/>
              </a:spcAft>
              <a:buFontTx/>
              <a:buNone/>
            </a:pPr>
            <a:r>
              <a:rPr lang="en-US" altLang="en-US" sz="2400" dirty="0" smtClean="0">
                <a:latin typeface="+mj-lt"/>
              </a:rPr>
              <a:t>            </a:t>
            </a:r>
            <a:r>
              <a:rPr lang="en-US" altLang="en-US" sz="2400" dirty="0" err="1" smtClean="0">
                <a:latin typeface="+mj-lt"/>
              </a:rPr>
              <a:t>Qd</a:t>
            </a:r>
            <a:r>
              <a:rPr lang="en-US" altLang="en-US" sz="2400" dirty="0" smtClean="0">
                <a:latin typeface="+mj-lt"/>
              </a:rPr>
              <a:t> = 4000 – 25 P</a:t>
            </a:r>
          </a:p>
          <a:p>
            <a:pPr eaLnBrk="1" hangingPunct="1">
              <a:lnSpc>
                <a:spcPct val="80000"/>
              </a:lnSpc>
              <a:spcBef>
                <a:spcPts val="0"/>
              </a:spcBef>
              <a:spcAft>
                <a:spcPts val="300"/>
              </a:spcAft>
              <a:buFontTx/>
              <a:buNone/>
            </a:pPr>
            <a:r>
              <a:rPr lang="en-US" altLang="en-US" sz="2400" dirty="0" smtClean="0">
                <a:latin typeface="+mj-lt"/>
              </a:rPr>
              <a:t>            Qs = -4000 + 75 P</a:t>
            </a:r>
          </a:p>
          <a:p>
            <a:pPr eaLnBrk="1" hangingPunct="1">
              <a:lnSpc>
                <a:spcPct val="80000"/>
              </a:lnSpc>
              <a:spcBef>
                <a:spcPts val="0"/>
              </a:spcBef>
              <a:spcAft>
                <a:spcPts val="300"/>
              </a:spcAft>
              <a:buFontTx/>
              <a:buNone/>
            </a:pPr>
            <a:r>
              <a:rPr lang="en-US" altLang="en-US" sz="2400" dirty="0" smtClean="0">
                <a:latin typeface="+mj-lt"/>
              </a:rPr>
              <a:t>     </a:t>
            </a:r>
            <a:endParaRPr lang="id-ID" altLang="en-US" sz="2400" dirty="0" smtClean="0">
              <a:latin typeface="+mj-lt"/>
            </a:endParaRPr>
          </a:p>
          <a:p>
            <a:pPr eaLnBrk="1" hangingPunct="1">
              <a:lnSpc>
                <a:spcPct val="80000"/>
              </a:lnSpc>
              <a:spcBef>
                <a:spcPts val="0"/>
              </a:spcBef>
              <a:spcAft>
                <a:spcPts val="300"/>
              </a:spcAft>
              <a:buFontTx/>
              <a:buNone/>
            </a:pPr>
            <a:r>
              <a:rPr lang="en-US" altLang="en-US" sz="2400" dirty="0" err="1" smtClean="0">
                <a:latin typeface="+mj-lt"/>
              </a:rPr>
              <a:t>Berdasarkan</a:t>
            </a:r>
            <a:r>
              <a:rPr lang="en-US" altLang="en-US" sz="2400" dirty="0" smtClean="0">
                <a:latin typeface="+mj-lt"/>
              </a:rPr>
              <a:t> </a:t>
            </a:r>
            <a:r>
              <a:rPr lang="en-US" altLang="en-US" sz="2400" dirty="0" err="1" smtClean="0">
                <a:latin typeface="+mj-lt"/>
              </a:rPr>
              <a:t>informasi</a:t>
            </a:r>
            <a:r>
              <a:rPr lang="en-US" altLang="en-US" sz="2400" dirty="0" smtClean="0">
                <a:latin typeface="+mj-lt"/>
              </a:rPr>
              <a:t> </a:t>
            </a:r>
            <a:r>
              <a:rPr lang="en-US" altLang="en-US" sz="2400" dirty="0" err="1" smtClean="0">
                <a:latin typeface="+mj-lt"/>
              </a:rPr>
              <a:t>diatas</a:t>
            </a:r>
            <a:r>
              <a:rPr lang="en-US" altLang="en-US" sz="2400" dirty="0" smtClean="0">
                <a:latin typeface="+mj-lt"/>
              </a:rPr>
              <a:t> </a:t>
            </a:r>
            <a:r>
              <a:rPr lang="en-US" altLang="en-US" sz="2400" dirty="0" err="1" smtClean="0">
                <a:latin typeface="+mj-lt"/>
              </a:rPr>
              <a:t>tentukanlah</a:t>
            </a:r>
            <a:r>
              <a:rPr lang="en-US" altLang="en-US" sz="2400" dirty="0" smtClean="0">
                <a:latin typeface="+mj-lt"/>
              </a:rPr>
              <a:t> :</a:t>
            </a:r>
          </a:p>
          <a:p>
            <a:pPr eaLnBrk="1" hangingPunct="1">
              <a:lnSpc>
                <a:spcPct val="80000"/>
              </a:lnSpc>
              <a:spcBef>
                <a:spcPts val="0"/>
              </a:spcBef>
              <a:spcAft>
                <a:spcPts val="300"/>
              </a:spcAft>
              <a:buFontTx/>
              <a:buNone/>
            </a:pPr>
            <a:r>
              <a:rPr lang="en-US" altLang="en-US" sz="2400" dirty="0" smtClean="0">
                <a:latin typeface="+mj-lt"/>
              </a:rPr>
              <a:t>    a. </a:t>
            </a:r>
            <a:r>
              <a:rPr lang="en-US" altLang="en-US" sz="2400" dirty="0" err="1" smtClean="0">
                <a:latin typeface="+mj-lt"/>
              </a:rPr>
              <a:t>Keseimbangan</a:t>
            </a:r>
            <a:r>
              <a:rPr lang="en-US" altLang="en-US" sz="2400" dirty="0" smtClean="0">
                <a:latin typeface="+mj-lt"/>
              </a:rPr>
              <a:t>, </a:t>
            </a:r>
            <a:r>
              <a:rPr lang="en-US" altLang="en-US" sz="2400" dirty="0" err="1" smtClean="0">
                <a:latin typeface="+mj-lt"/>
              </a:rPr>
              <a:t>baik</a:t>
            </a:r>
            <a:r>
              <a:rPr lang="en-US" altLang="en-US" sz="2400" dirty="0" smtClean="0">
                <a:latin typeface="+mj-lt"/>
              </a:rPr>
              <a:t> </a:t>
            </a:r>
            <a:r>
              <a:rPr lang="en-US" altLang="en-US" sz="2400" dirty="0" err="1" smtClean="0">
                <a:latin typeface="+mj-lt"/>
              </a:rPr>
              <a:t>harga</a:t>
            </a:r>
            <a:r>
              <a:rPr lang="en-US" altLang="en-US" sz="2400" dirty="0" smtClean="0">
                <a:latin typeface="+mj-lt"/>
              </a:rPr>
              <a:t> (P) </a:t>
            </a:r>
            <a:r>
              <a:rPr lang="en-US" altLang="en-US" sz="2400" dirty="0" err="1" smtClean="0">
                <a:latin typeface="+mj-lt"/>
              </a:rPr>
              <a:t>maupun</a:t>
            </a:r>
            <a:r>
              <a:rPr lang="en-US" altLang="en-US" sz="2400" dirty="0" smtClean="0">
                <a:latin typeface="+mj-lt"/>
              </a:rPr>
              <a:t> </a:t>
            </a:r>
            <a:r>
              <a:rPr lang="en-US" altLang="en-US" sz="2400" dirty="0" err="1" smtClean="0">
                <a:latin typeface="+mj-lt"/>
              </a:rPr>
              <a:t>jumlah</a:t>
            </a:r>
            <a:r>
              <a:rPr lang="en-US" altLang="en-US" sz="2400" dirty="0" smtClean="0">
                <a:latin typeface="+mj-lt"/>
              </a:rPr>
              <a:t> (Q)</a:t>
            </a:r>
          </a:p>
          <a:p>
            <a:pPr eaLnBrk="1" hangingPunct="1">
              <a:lnSpc>
                <a:spcPct val="80000"/>
              </a:lnSpc>
              <a:spcBef>
                <a:spcPts val="0"/>
              </a:spcBef>
              <a:spcAft>
                <a:spcPts val="300"/>
              </a:spcAft>
              <a:buFontTx/>
              <a:buNone/>
            </a:pPr>
            <a:r>
              <a:rPr lang="en-US" altLang="en-US" sz="2400" dirty="0" smtClean="0">
                <a:latin typeface="+mj-lt"/>
              </a:rPr>
              <a:t>    b. </a:t>
            </a:r>
            <a:r>
              <a:rPr lang="en-US" altLang="en-US" sz="2400" dirty="0" err="1" smtClean="0">
                <a:latin typeface="+mj-lt"/>
              </a:rPr>
              <a:t>Jika</a:t>
            </a:r>
            <a:r>
              <a:rPr lang="en-US" altLang="en-US" sz="2400" dirty="0" smtClean="0">
                <a:latin typeface="+mj-lt"/>
              </a:rPr>
              <a:t> </a:t>
            </a:r>
            <a:r>
              <a:rPr lang="en-US" altLang="en-US" sz="2400" dirty="0" err="1" smtClean="0">
                <a:latin typeface="+mj-lt"/>
              </a:rPr>
              <a:t>terjadi</a:t>
            </a:r>
            <a:r>
              <a:rPr lang="en-US" altLang="en-US" sz="2400" dirty="0" smtClean="0">
                <a:latin typeface="+mj-lt"/>
              </a:rPr>
              <a:t> </a:t>
            </a:r>
            <a:r>
              <a:rPr lang="en-US" altLang="en-US" sz="2400" dirty="0" err="1" smtClean="0">
                <a:latin typeface="+mj-lt"/>
              </a:rPr>
              <a:t>kenaikan</a:t>
            </a:r>
            <a:r>
              <a:rPr lang="en-US" altLang="en-US" sz="2400" dirty="0" smtClean="0">
                <a:latin typeface="+mj-lt"/>
              </a:rPr>
              <a:t> </a:t>
            </a:r>
            <a:r>
              <a:rPr lang="en-US" altLang="en-US" sz="2400" dirty="0" err="1" smtClean="0">
                <a:latin typeface="+mj-lt"/>
              </a:rPr>
              <a:t>pendapatan</a:t>
            </a:r>
            <a:r>
              <a:rPr lang="en-US" altLang="en-US" sz="2400" dirty="0" smtClean="0">
                <a:latin typeface="+mj-lt"/>
              </a:rPr>
              <a:t> </a:t>
            </a:r>
            <a:r>
              <a:rPr lang="en-US" altLang="en-US" sz="2400" dirty="0" err="1" smtClean="0">
                <a:latin typeface="+mj-lt"/>
              </a:rPr>
              <a:t>konsumen</a:t>
            </a:r>
            <a:r>
              <a:rPr lang="en-US" altLang="en-US" sz="2400" dirty="0" smtClean="0">
                <a:latin typeface="+mj-lt"/>
              </a:rPr>
              <a:t> </a:t>
            </a:r>
            <a:r>
              <a:rPr lang="id-ID" altLang="en-US" sz="2400" dirty="0" smtClean="0">
                <a:latin typeface="+mj-lt"/>
              </a:rPr>
              <a:t> </a:t>
            </a:r>
            <a:r>
              <a:rPr lang="en-US" altLang="en-US" sz="2400" dirty="0" smtClean="0">
                <a:latin typeface="+mj-lt"/>
              </a:rPr>
              <a:t>yang </a:t>
            </a:r>
            <a:r>
              <a:rPr lang="en-US" altLang="en-US" sz="2400" dirty="0" err="1" smtClean="0">
                <a:latin typeface="+mj-lt"/>
              </a:rPr>
              <a:t>mengubah</a:t>
            </a:r>
            <a:r>
              <a:rPr lang="en-US" altLang="en-US" sz="2400" dirty="0" smtClean="0">
                <a:latin typeface="+mj-lt"/>
              </a:rPr>
              <a:t> </a:t>
            </a:r>
            <a:r>
              <a:rPr lang="id-ID" altLang="en-US" sz="2400" dirty="0" smtClean="0">
                <a:latin typeface="+mj-lt"/>
              </a:rPr>
              <a:t> </a:t>
            </a:r>
          </a:p>
          <a:p>
            <a:pPr eaLnBrk="1" hangingPunct="1">
              <a:lnSpc>
                <a:spcPct val="80000"/>
              </a:lnSpc>
              <a:spcBef>
                <a:spcPts val="0"/>
              </a:spcBef>
              <a:spcAft>
                <a:spcPts val="300"/>
              </a:spcAft>
              <a:buFontTx/>
              <a:buNone/>
            </a:pPr>
            <a:r>
              <a:rPr lang="id-ID" altLang="en-US" sz="2400" dirty="0">
                <a:latin typeface="+mj-lt"/>
              </a:rPr>
              <a:t> </a:t>
            </a:r>
            <a:r>
              <a:rPr lang="id-ID" altLang="en-US" sz="2400" dirty="0" smtClean="0">
                <a:latin typeface="+mj-lt"/>
              </a:rPr>
              <a:t>       </a:t>
            </a:r>
            <a:r>
              <a:rPr lang="en-US" altLang="en-US" sz="2400" dirty="0" err="1" smtClean="0">
                <a:latin typeface="+mj-lt"/>
              </a:rPr>
              <a:t>fungsi</a:t>
            </a:r>
            <a:r>
              <a:rPr lang="en-US" altLang="en-US" sz="2400" dirty="0" smtClean="0">
                <a:latin typeface="+mj-lt"/>
              </a:rPr>
              <a:t> </a:t>
            </a:r>
            <a:r>
              <a:rPr lang="en-US" altLang="en-US" sz="2400" dirty="0" err="1" smtClean="0">
                <a:latin typeface="+mj-lt"/>
              </a:rPr>
              <a:t>permintaan</a:t>
            </a:r>
            <a:r>
              <a:rPr lang="en-US" altLang="en-US" sz="2400" dirty="0" smtClean="0">
                <a:latin typeface="+mj-lt"/>
              </a:rPr>
              <a:t> </a:t>
            </a:r>
            <a:r>
              <a:rPr lang="en-US" altLang="en-US" sz="2400" dirty="0" err="1" smtClean="0">
                <a:latin typeface="+mj-lt"/>
              </a:rPr>
              <a:t>menjadi</a:t>
            </a:r>
            <a:r>
              <a:rPr lang="id-ID" altLang="en-US" sz="2400" dirty="0" smtClean="0">
                <a:latin typeface="+mj-lt"/>
              </a:rPr>
              <a:t> </a:t>
            </a:r>
            <a:r>
              <a:rPr lang="en-US" altLang="en-US" sz="2400" dirty="0" smtClean="0">
                <a:latin typeface="+mj-lt"/>
              </a:rPr>
              <a:t> </a:t>
            </a:r>
            <a:r>
              <a:rPr lang="en-US" altLang="en-US" sz="2400" dirty="0" err="1" smtClean="0">
                <a:latin typeface="+mj-lt"/>
              </a:rPr>
              <a:t>Qd</a:t>
            </a:r>
            <a:r>
              <a:rPr lang="en-US" altLang="en-US" sz="2400" dirty="0" smtClean="0">
                <a:latin typeface="+mj-lt"/>
              </a:rPr>
              <a:t> = 5000 – 25 P, </a:t>
            </a:r>
            <a:r>
              <a:rPr lang="en-US" altLang="en-US" sz="2400" dirty="0" err="1" smtClean="0">
                <a:latin typeface="+mj-lt"/>
              </a:rPr>
              <a:t>tentukan</a:t>
            </a:r>
            <a:r>
              <a:rPr lang="en-US" altLang="en-US" sz="2400" dirty="0" smtClean="0">
                <a:latin typeface="+mj-lt"/>
              </a:rPr>
              <a:t> </a:t>
            </a:r>
            <a:endParaRPr lang="id-ID" altLang="en-US" sz="2400" dirty="0" smtClean="0">
              <a:latin typeface="+mj-lt"/>
            </a:endParaRPr>
          </a:p>
          <a:p>
            <a:pPr eaLnBrk="1" hangingPunct="1">
              <a:lnSpc>
                <a:spcPct val="80000"/>
              </a:lnSpc>
              <a:spcBef>
                <a:spcPts val="0"/>
              </a:spcBef>
              <a:spcAft>
                <a:spcPts val="300"/>
              </a:spcAft>
              <a:buFontTx/>
              <a:buNone/>
            </a:pPr>
            <a:r>
              <a:rPr lang="id-ID" altLang="en-US" sz="2400" dirty="0">
                <a:latin typeface="+mj-lt"/>
              </a:rPr>
              <a:t> </a:t>
            </a:r>
            <a:r>
              <a:rPr lang="id-ID" altLang="en-US" sz="2400" dirty="0" smtClean="0">
                <a:latin typeface="+mj-lt"/>
              </a:rPr>
              <a:t>       </a:t>
            </a:r>
            <a:r>
              <a:rPr lang="en-US" altLang="en-US" sz="2400" dirty="0" err="1" smtClean="0">
                <a:latin typeface="+mj-lt"/>
              </a:rPr>
              <a:t>ekuilibrium</a:t>
            </a:r>
            <a:r>
              <a:rPr lang="en-US" altLang="en-US" sz="2400" dirty="0" smtClean="0">
                <a:latin typeface="+mj-lt"/>
              </a:rPr>
              <a:t> P </a:t>
            </a:r>
            <a:r>
              <a:rPr lang="en-US" altLang="en-US" sz="2400" dirty="0" err="1" smtClean="0">
                <a:latin typeface="+mj-lt"/>
              </a:rPr>
              <a:t>dan</a:t>
            </a:r>
            <a:r>
              <a:rPr lang="en-US" altLang="en-US" sz="2400" dirty="0" smtClean="0">
                <a:latin typeface="+mj-lt"/>
              </a:rPr>
              <a:t> Q yang </a:t>
            </a:r>
            <a:r>
              <a:rPr lang="en-US" altLang="en-US" sz="2400" dirty="0" err="1" smtClean="0">
                <a:latin typeface="+mj-lt"/>
              </a:rPr>
              <a:t>baru</a:t>
            </a:r>
            <a:endParaRPr lang="en-US" altLang="en-US" sz="2400" dirty="0" smtClean="0">
              <a:latin typeface="+mj-lt"/>
            </a:endParaRPr>
          </a:p>
          <a:p>
            <a:pPr eaLnBrk="1" hangingPunct="1">
              <a:lnSpc>
                <a:spcPct val="80000"/>
              </a:lnSpc>
              <a:spcBef>
                <a:spcPts val="0"/>
              </a:spcBef>
              <a:spcAft>
                <a:spcPts val="300"/>
              </a:spcAft>
              <a:buFontTx/>
              <a:buNone/>
            </a:pPr>
            <a:r>
              <a:rPr lang="en-US" altLang="en-US" sz="2400" dirty="0" smtClean="0">
                <a:latin typeface="+mj-lt"/>
              </a:rPr>
              <a:t>    c. </a:t>
            </a:r>
            <a:r>
              <a:rPr lang="en-US" altLang="en-US" sz="2400" dirty="0" err="1" smtClean="0">
                <a:latin typeface="+mj-lt"/>
              </a:rPr>
              <a:t>Gambarkan</a:t>
            </a:r>
            <a:r>
              <a:rPr lang="en-US" altLang="en-US" sz="2400" dirty="0" smtClean="0">
                <a:latin typeface="+mj-lt"/>
              </a:rPr>
              <a:t> </a:t>
            </a:r>
            <a:r>
              <a:rPr lang="en-US" altLang="en-US" sz="2400" dirty="0" err="1" smtClean="0">
                <a:latin typeface="+mj-lt"/>
              </a:rPr>
              <a:t>jawaban</a:t>
            </a:r>
            <a:r>
              <a:rPr lang="en-US" altLang="en-US" sz="2400" dirty="0" smtClean="0">
                <a:latin typeface="+mj-lt"/>
              </a:rPr>
              <a:t> </a:t>
            </a:r>
            <a:r>
              <a:rPr lang="en-US" altLang="en-US" sz="2400" dirty="0" err="1" smtClean="0">
                <a:latin typeface="+mj-lt"/>
              </a:rPr>
              <a:t>pertanyaan</a:t>
            </a:r>
            <a:r>
              <a:rPr lang="en-US" altLang="en-US" sz="2400" dirty="0" smtClean="0">
                <a:latin typeface="+mj-lt"/>
              </a:rPr>
              <a:t> (a) </a:t>
            </a:r>
            <a:r>
              <a:rPr lang="en-US" altLang="en-US" sz="2400" dirty="0" err="1" smtClean="0">
                <a:latin typeface="+mj-lt"/>
              </a:rPr>
              <a:t>dan</a:t>
            </a:r>
            <a:r>
              <a:rPr lang="en-US" altLang="en-US" sz="2400" dirty="0" smtClean="0">
                <a:latin typeface="+mj-lt"/>
              </a:rPr>
              <a:t> (b)  </a:t>
            </a:r>
          </a:p>
          <a:p>
            <a:pPr eaLnBrk="1" hangingPunct="1">
              <a:lnSpc>
                <a:spcPct val="80000"/>
              </a:lnSpc>
              <a:spcBef>
                <a:spcPts val="0"/>
              </a:spcBef>
              <a:spcAft>
                <a:spcPts val="300"/>
              </a:spcAft>
              <a:buFontTx/>
              <a:buNone/>
            </a:pPr>
            <a:r>
              <a:rPr lang="en-US" altLang="en-US" sz="2400" dirty="0" smtClean="0">
                <a:latin typeface="+mj-lt"/>
              </a:rPr>
              <a:t>        </a:t>
            </a:r>
            <a:r>
              <a:rPr lang="en-US" altLang="en-US" sz="2400" dirty="0" err="1" smtClean="0">
                <a:latin typeface="+mj-lt"/>
              </a:rPr>
              <a:t>dalam</a:t>
            </a:r>
            <a:r>
              <a:rPr lang="en-US" altLang="en-US" sz="2400" dirty="0" smtClean="0">
                <a:latin typeface="+mj-lt"/>
              </a:rPr>
              <a:t> </a:t>
            </a:r>
            <a:r>
              <a:rPr lang="en-US" altLang="en-US" sz="2400" dirty="0" err="1" smtClean="0">
                <a:latin typeface="+mj-lt"/>
              </a:rPr>
              <a:t>satu</a:t>
            </a:r>
            <a:r>
              <a:rPr lang="en-US" altLang="en-US" sz="2400" dirty="0" smtClean="0">
                <a:latin typeface="+mj-lt"/>
              </a:rPr>
              <a:t> </a:t>
            </a:r>
            <a:r>
              <a:rPr lang="en-US" altLang="en-US" sz="2400" dirty="0" err="1" smtClean="0">
                <a:latin typeface="+mj-lt"/>
              </a:rPr>
              <a:t>grafik</a:t>
            </a:r>
            <a:endParaRPr lang="en-US" altLang="en-US" sz="2400" dirty="0" smtClean="0">
              <a:latin typeface="+mj-lt"/>
            </a:endParaRPr>
          </a:p>
        </p:txBody>
      </p:sp>
      <p:sp>
        <p:nvSpPr>
          <p:cNvPr id="5"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519127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548680"/>
            <a:ext cx="8229600" cy="708688"/>
          </a:xfrm>
          <a:ln>
            <a:solidFill>
              <a:schemeClr val="tx2"/>
            </a:solidFill>
            <a:miter lim="800000"/>
            <a:headEnd/>
            <a:tailEnd/>
          </a:ln>
        </p:spPr>
        <p:txBody>
          <a:bodyPr>
            <a:normAutofit fontScale="90000"/>
          </a:bodyPr>
          <a:lstStyle/>
          <a:p>
            <a:pPr algn="ctr" eaLnBrk="1" hangingPunct="1"/>
            <a:r>
              <a:rPr lang="en-US" altLang="en-US" dirty="0" err="1" smtClean="0"/>
              <a:t>Latihan</a:t>
            </a:r>
            <a:r>
              <a:rPr lang="en-US" altLang="en-US" dirty="0" smtClean="0"/>
              <a:t> </a:t>
            </a:r>
            <a:r>
              <a:rPr lang="id-ID" altLang="en-US" dirty="0" smtClean="0"/>
              <a:t>3</a:t>
            </a:r>
            <a:endParaRPr lang="en-US" altLang="en-US" dirty="0" smtClean="0"/>
          </a:p>
        </p:txBody>
      </p:sp>
      <p:sp>
        <p:nvSpPr>
          <p:cNvPr id="20484" name="Rectangle 3"/>
          <p:cNvSpPr>
            <a:spLocks noGrp="1" noChangeArrowheads="1"/>
          </p:cNvSpPr>
          <p:nvPr>
            <p:ph type="body" idx="1"/>
          </p:nvPr>
        </p:nvSpPr>
        <p:spPr>
          <a:xfrm>
            <a:off x="395536" y="1340768"/>
            <a:ext cx="8352928" cy="5040560"/>
          </a:xfrm>
        </p:spPr>
        <p:txBody>
          <a:bodyPr>
            <a:noAutofit/>
          </a:bodyPr>
          <a:lstStyle/>
          <a:p>
            <a:pPr eaLnBrk="1" hangingPunct="1">
              <a:lnSpc>
                <a:spcPct val="80000"/>
              </a:lnSpc>
            </a:pPr>
            <a:r>
              <a:rPr lang="en-US" altLang="en-US" sz="2200" dirty="0" err="1" smtClean="0"/>
              <a:t>Fungsi</a:t>
            </a:r>
            <a:r>
              <a:rPr lang="en-US" altLang="en-US" sz="2200" dirty="0" smtClean="0"/>
              <a:t> </a:t>
            </a:r>
            <a:r>
              <a:rPr lang="en-US" altLang="en-US" sz="2200" dirty="0" err="1" smtClean="0"/>
              <a:t>permintaan</a:t>
            </a:r>
            <a:r>
              <a:rPr lang="en-US" altLang="en-US" sz="2200" dirty="0" smtClean="0"/>
              <a:t> </a:t>
            </a:r>
            <a:r>
              <a:rPr lang="en-US" altLang="en-US" sz="2200" dirty="0" err="1" smtClean="0"/>
              <a:t>dan</a:t>
            </a:r>
            <a:r>
              <a:rPr lang="en-US" altLang="en-US" sz="2200" dirty="0" smtClean="0"/>
              <a:t> </a:t>
            </a:r>
            <a:r>
              <a:rPr lang="en-US" altLang="en-US" sz="2200" dirty="0" err="1" smtClean="0"/>
              <a:t>penawaran</a:t>
            </a:r>
            <a:r>
              <a:rPr lang="en-US" altLang="en-US" sz="2200" dirty="0" smtClean="0"/>
              <a:t> </a:t>
            </a:r>
            <a:r>
              <a:rPr lang="en-US" altLang="en-US" sz="2200" dirty="0" err="1" smtClean="0"/>
              <a:t>suatu</a:t>
            </a:r>
            <a:r>
              <a:rPr lang="en-US" altLang="en-US" sz="2200" dirty="0" smtClean="0"/>
              <a:t> </a:t>
            </a:r>
            <a:r>
              <a:rPr lang="en-US" altLang="en-US" sz="2200" dirty="0" err="1" smtClean="0"/>
              <a:t>komoditi</a:t>
            </a:r>
            <a:r>
              <a:rPr lang="en-US" altLang="en-US" sz="2200" dirty="0" smtClean="0"/>
              <a:t> </a:t>
            </a:r>
            <a:r>
              <a:rPr lang="en-US" altLang="en-US" sz="2200" dirty="0" err="1" smtClean="0"/>
              <a:t>pertanian</a:t>
            </a:r>
            <a:r>
              <a:rPr lang="en-US" altLang="en-US" sz="2200" dirty="0" smtClean="0"/>
              <a:t> </a:t>
            </a:r>
            <a:r>
              <a:rPr lang="en-US" altLang="en-US" sz="2200" dirty="0" err="1" smtClean="0"/>
              <a:t>adalah</a:t>
            </a:r>
            <a:r>
              <a:rPr lang="en-US" altLang="en-US" sz="2200" dirty="0" smtClean="0"/>
              <a:t> :</a:t>
            </a:r>
          </a:p>
          <a:p>
            <a:pPr eaLnBrk="1" hangingPunct="1">
              <a:lnSpc>
                <a:spcPct val="80000"/>
              </a:lnSpc>
              <a:buFontTx/>
              <a:buNone/>
            </a:pPr>
            <a:r>
              <a:rPr lang="en-US" altLang="en-US" sz="2200" dirty="0" smtClean="0"/>
              <a:t>    </a:t>
            </a:r>
            <a:r>
              <a:rPr lang="en-US" altLang="en-US" sz="2200" dirty="0" err="1" smtClean="0"/>
              <a:t>Qd</a:t>
            </a:r>
            <a:r>
              <a:rPr lang="en-US" altLang="en-US" sz="2200" dirty="0" smtClean="0"/>
              <a:t> = 1450 – 25 P + 12,5 Pw + 0,2 I</a:t>
            </a:r>
          </a:p>
          <a:p>
            <a:pPr eaLnBrk="1" hangingPunct="1">
              <a:lnSpc>
                <a:spcPct val="80000"/>
              </a:lnSpc>
              <a:buFontTx/>
              <a:buNone/>
            </a:pPr>
            <a:r>
              <a:rPr lang="en-US" altLang="en-US" sz="2200" dirty="0" smtClean="0"/>
              <a:t>    Qs = - 100 + 75 P – 25 Pw – 12,5PL + 10 R</a:t>
            </a:r>
          </a:p>
          <a:p>
            <a:pPr eaLnBrk="1" hangingPunct="1">
              <a:lnSpc>
                <a:spcPct val="80000"/>
              </a:lnSpc>
            </a:pPr>
            <a:r>
              <a:rPr lang="en-US" altLang="en-US" sz="2200" dirty="0" err="1" smtClean="0"/>
              <a:t>Dimana</a:t>
            </a:r>
            <a:r>
              <a:rPr lang="en-US" altLang="en-US" sz="2200" dirty="0" smtClean="0"/>
              <a:t> :</a:t>
            </a:r>
          </a:p>
          <a:p>
            <a:pPr>
              <a:lnSpc>
                <a:spcPct val="80000"/>
              </a:lnSpc>
              <a:buNone/>
            </a:pPr>
            <a:r>
              <a:rPr lang="en-US" altLang="en-US" sz="2200" dirty="0" smtClean="0"/>
              <a:t>     P = </a:t>
            </a:r>
            <a:r>
              <a:rPr lang="en-US" altLang="en-US" sz="2200" dirty="0" err="1" smtClean="0"/>
              <a:t>harga</a:t>
            </a:r>
            <a:r>
              <a:rPr lang="en-US" altLang="en-US" sz="2200" dirty="0" smtClean="0"/>
              <a:t> </a:t>
            </a:r>
            <a:r>
              <a:rPr lang="en-US" altLang="en-US" sz="2200" dirty="0" err="1" smtClean="0"/>
              <a:t>komoditi</a:t>
            </a:r>
            <a:r>
              <a:rPr lang="id-ID" altLang="en-US" sz="2200" dirty="0" smtClean="0"/>
              <a:t>			</a:t>
            </a:r>
            <a:r>
              <a:rPr lang="en-US" altLang="en-US" sz="2200" dirty="0"/>
              <a:t> I  = </a:t>
            </a:r>
            <a:r>
              <a:rPr lang="en-US" altLang="en-US" sz="2200" dirty="0" err="1"/>
              <a:t>pendapatan</a:t>
            </a:r>
            <a:r>
              <a:rPr lang="en-US" altLang="en-US" sz="2200" dirty="0"/>
              <a:t> </a:t>
            </a:r>
            <a:r>
              <a:rPr lang="en-US" altLang="en-US" sz="2200" dirty="0" err="1"/>
              <a:t>konsumen</a:t>
            </a:r>
            <a:endParaRPr lang="en-US" altLang="en-US" sz="2200" dirty="0" smtClean="0"/>
          </a:p>
          <a:p>
            <a:pPr>
              <a:lnSpc>
                <a:spcPct val="80000"/>
              </a:lnSpc>
              <a:buNone/>
            </a:pPr>
            <a:r>
              <a:rPr lang="en-US" altLang="en-US" sz="2200" dirty="0" smtClean="0"/>
              <a:t>     Pw  = </a:t>
            </a:r>
            <a:r>
              <a:rPr lang="en-US" altLang="en-US" sz="2200" dirty="0" err="1" smtClean="0"/>
              <a:t>harga</a:t>
            </a:r>
            <a:r>
              <a:rPr lang="en-US" altLang="en-US" sz="2200" dirty="0" smtClean="0"/>
              <a:t> </a:t>
            </a:r>
            <a:r>
              <a:rPr lang="en-US" altLang="en-US" sz="2200" dirty="0" err="1" smtClean="0"/>
              <a:t>komoditi</a:t>
            </a:r>
            <a:r>
              <a:rPr lang="en-US" altLang="en-US" sz="2200" dirty="0" smtClean="0"/>
              <a:t> </a:t>
            </a:r>
            <a:r>
              <a:rPr lang="en-US" altLang="en-US" sz="2200" dirty="0" err="1" smtClean="0"/>
              <a:t>substitusi</a:t>
            </a:r>
            <a:r>
              <a:rPr lang="id-ID" altLang="en-US" sz="2200" dirty="0" smtClean="0"/>
              <a:t>	</a:t>
            </a:r>
            <a:r>
              <a:rPr lang="en-US" altLang="en-US" sz="2200" dirty="0"/>
              <a:t> R = </a:t>
            </a:r>
            <a:r>
              <a:rPr lang="en-US" altLang="en-US" sz="2200" dirty="0" err="1"/>
              <a:t>Curah</a:t>
            </a:r>
            <a:r>
              <a:rPr lang="en-US" altLang="en-US" sz="2200" dirty="0"/>
              <a:t> </a:t>
            </a:r>
            <a:r>
              <a:rPr lang="en-US" altLang="en-US" sz="2200" dirty="0" err="1"/>
              <a:t>hujan</a:t>
            </a:r>
            <a:endParaRPr lang="en-US" altLang="en-US" sz="2200" dirty="0" smtClean="0"/>
          </a:p>
          <a:p>
            <a:pPr eaLnBrk="1" hangingPunct="1">
              <a:lnSpc>
                <a:spcPct val="80000"/>
              </a:lnSpc>
              <a:spcAft>
                <a:spcPts val="600"/>
              </a:spcAft>
              <a:buFontTx/>
              <a:buNone/>
            </a:pPr>
            <a:r>
              <a:rPr lang="en-US" altLang="en-US" sz="2200" dirty="0" smtClean="0"/>
              <a:t>     PL = </a:t>
            </a:r>
            <a:r>
              <a:rPr lang="en-US" altLang="en-US" sz="2200" dirty="0" err="1" smtClean="0"/>
              <a:t>upah</a:t>
            </a:r>
            <a:r>
              <a:rPr lang="en-US" altLang="en-US" sz="2200" dirty="0" smtClean="0"/>
              <a:t> </a:t>
            </a:r>
            <a:r>
              <a:rPr lang="en-US" altLang="en-US" sz="2200" dirty="0" err="1" smtClean="0"/>
              <a:t>tenaga</a:t>
            </a:r>
            <a:r>
              <a:rPr lang="en-US" altLang="en-US" sz="2200" dirty="0" smtClean="0"/>
              <a:t> </a:t>
            </a:r>
            <a:r>
              <a:rPr lang="en-US" altLang="en-US" sz="2200" dirty="0" err="1" smtClean="0"/>
              <a:t>kerja</a:t>
            </a:r>
            <a:endParaRPr lang="en-US" altLang="en-US" sz="2200" dirty="0" smtClean="0"/>
          </a:p>
          <a:p>
            <a:pPr eaLnBrk="1" hangingPunct="1">
              <a:lnSpc>
                <a:spcPct val="80000"/>
              </a:lnSpc>
              <a:buFontTx/>
              <a:buNone/>
            </a:pPr>
            <a:r>
              <a:rPr lang="en-US" altLang="en-US" sz="2200" dirty="0" err="1" smtClean="0"/>
              <a:t>Pertanyaan</a:t>
            </a:r>
            <a:r>
              <a:rPr lang="en-US" altLang="en-US" sz="2200" dirty="0" smtClean="0"/>
              <a:t> :</a:t>
            </a:r>
          </a:p>
          <a:p>
            <a:pPr eaLnBrk="1" hangingPunct="1">
              <a:lnSpc>
                <a:spcPct val="80000"/>
              </a:lnSpc>
              <a:buFontTx/>
              <a:buNone/>
            </a:pPr>
            <a:r>
              <a:rPr lang="en-US" altLang="en-US" sz="2200" dirty="0" smtClean="0"/>
              <a:t>     a. </a:t>
            </a:r>
            <a:r>
              <a:rPr lang="en-US" altLang="en-US" sz="2200" dirty="0" err="1" smtClean="0"/>
              <a:t>Jika</a:t>
            </a:r>
            <a:r>
              <a:rPr lang="en-US" altLang="en-US" sz="2200" dirty="0" smtClean="0"/>
              <a:t> Pw = $4, I = $7,500 PL = $8 </a:t>
            </a:r>
            <a:r>
              <a:rPr lang="en-US" altLang="en-US" sz="2200" dirty="0" err="1" smtClean="0"/>
              <a:t>dan</a:t>
            </a:r>
            <a:r>
              <a:rPr lang="en-US" altLang="en-US" sz="2200" dirty="0" smtClean="0"/>
              <a:t> R= 20</a:t>
            </a:r>
            <a:r>
              <a:rPr lang="id-ID" altLang="en-US" sz="2200" dirty="0" smtClean="0"/>
              <a:t> Tentukan fungsi </a:t>
            </a:r>
          </a:p>
          <a:p>
            <a:pPr eaLnBrk="1" hangingPunct="1">
              <a:lnSpc>
                <a:spcPct val="80000"/>
              </a:lnSpc>
              <a:buFontTx/>
              <a:buNone/>
            </a:pPr>
            <a:r>
              <a:rPr lang="id-ID" altLang="en-US" sz="2200" dirty="0"/>
              <a:t> </a:t>
            </a:r>
            <a:r>
              <a:rPr lang="id-ID" altLang="en-US" sz="2200" dirty="0" smtClean="0"/>
              <a:t>        permintaan  dan penawaran komoditi pertanian tersebut </a:t>
            </a:r>
            <a:endParaRPr lang="en-US" altLang="en-US" sz="2200" dirty="0" smtClean="0"/>
          </a:p>
          <a:p>
            <a:pPr eaLnBrk="1" hangingPunct="1">
              <a:lnSpc>
                <a:spcPct val="80000"/>
              </a:lnSpc>
              <a:buFontTx/>
              <a:buNone/>
            </a:pPr>
            <a:r>
              <a:rPr lang="en-US" altLang="en-US" sz="2200" dirty="0" smtClean="0"/>
              <a:t>     </a:t>
            </a:r>
            <a:r>
              <a:rPr lang="id-ID" altLang="en-US" sz="2200" dirty="0" smtClean="0"/>
              <a:t>b. </a:t>
            </a:r>
            <a:r>
              <a:rPr lang="en-US" altLang="en-US" sz="2200" dirty="0" err="1" smtClean="0"/>
              <a:t>Tentukanlah</a:t>
            </a:r>
            <a:r>
              <a:rPr lang="en-US" altLang="en-US" sz="2200" dirty="0" smtClean="0"/>
              <a:t> </a:t>
            </a:r>
            <a:r>
              <a:rPr lang="en-US" altLang="en-US" sz="2200" dirty="0" err="1" smtClean="0"/>
              <a:t>harga</a:t>
            </a:r>
            <a:r>
              <a:rPr lang="en-US" altLang="en-US" sz="2200" dirty="0" smtClean="0"/>
              <a:t> </a:t>
            </a:r>
            <a:r>
              <a:rPr lang="en-US" altLang="en-US" sz="2200" dirty="0" err="1" smtClean="0"/>
              <a:t>dan</a:t>
            </a:r>
            <a:r>
              <a:rPr lang="en-US" altLang="en-US" sz="2200" dirty="0" smtClean="0"/>
              <a:t> </a:t>
            </a:r>
            <a:r>
              <a:rPr lang="en-US" altLang="en-US" sz="2200" dirty="0" err="1" smtClean="0"/>
              <a:t>jumlah</a:t>
            </a:r>
            <a:r>
              <a:rPr lang="en-US" altLang="en-US" sz="2200" dirty="0" smtClean="0"/>
              <a:t> </a:t>
            </a:r>
            <a:r>
              <a:rPr lang="en-US" altLang="en-US" sz="2200" dirty="0" err="1" smtClean="0"/>
              <a:t>barang</a:t>
            </a:r>
            <a:r>
              <a:rPr lang="en-US" altLang="en-US" sz="2200" dirty="0" smtClean="0"/>
              <a:t> </a:t>
            </a:r>
            <a:r>
              <a:rPr lang="en-US" altLang="en-US" sz="2200" dirty="0" err="1" smtClean="0"/>
              <a:t>pada</a:t>
            </a:r>
            <a:r>
              <a:rPr lang="en-US" altLang="en-US" sz="2200" dirty="0" smtClean="0"/>
              <a:t> </a:t>
            </a:r>
            <a:r>
              <a:rPr lang="en-US" altLang="en-US" sz="2200" dirty="0" err="1" smtClean="0"/>
              <a:t>saat</a:t>
            </a:r>
            <a:r>
              <a:rPr lang="en-US" altLang="en-US" sz="2200" dirty="0" smtClean="0"/>
              <a:t> </a:t>
            </a:r>
          </a:p>
          <a:p>
            <a:pPr eaLnBrk="1" hangingPunct="1">
              <a:lnSpc>
                <a:spcPct val="80000"/>
              </a:lnSpc>
              <a:buFontTx/>
              <a:buNone/>
            </a:pPr>
            <a:r>
              <a:rPr lang="en-US" altLang="en-US" sz="2200" dirty="0" smtClean="0"/>
              <a:t>          equilibrium</a:t>
            </a:r>
          </a:p>
          <a:p>
            <a:pPr eaLnBrk="1" hangingPunct="1">
              <a:lnSpc>
                <a:spcPct val="80000"/>
              </a:lnSpc>
              <a:buFontTx/>
              <a:buNone/>
            </a:pPr>
            <a:r>
              <a:rPr lang="en-US" altLang="en-US" sz="2200" dirty="0" smtClean="0"/>
              <a:t>     </a:t>
            </a:r>
            <a:r>
              <a:rPr lang="id-ID" altLang="en-US" sz="2200" dirty="0" smtClean="0"/>
              <a:t>c</a:t>
            </a:r>
            <a:r>
              <a:rPr lang="en-US" altLang="en-US" sz="2200" dirty="0" smtClean="0"/>
              <a:t>. </a:t>
            </a:r>
            <a:r>
              <a:rPr lang="en-US" altLang="en-US" sz="2200" dirty="0" err="1" smtClean="0"/>
              <a:t>Gambarkan</a:t>
            </a:r>
            <a:r>
              <a:rPr lang="en-US" altLang="en-US" sz="2200" dirty="0" smtClean="0"/>
              <a:t> </a:t>
            </a:r>
            <a:r>
              <a:rPr lang="en-US" altLang="en-US" sz="2200" dirty="0" err="1" smtClean="0"/>
              <a:t>kurvanya</a:t>
            </a:r>
            <a:endParaRPr lang="en-US" altLang="en-US" sz="2200" dirty="0" smtClean="0"/>
          </a:p>
        </p:txBody>
      </p:sp>
      <p:sp>
        <p:nvSpPr>
          <p:cNvPr id="5" name="Rectangle 2"/>
          <p:cNvSpPr>
            <a:spLocks noChangeArrowheads="1"/>
          </p:cNvSpPr>
          <p:nvPr/>
        </p:nvSpPr>
        <p:spPr bwMode="auto">
          <a:xfrm>
            <a:off x="7037139" y="6551613"/>
            <a:ext cx="1711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900" dirty="0">
                <a:solidFill>
                  <a:srgbClr val="000000"/>
                </a:solidFill>
                <a:latin typeface="Arial Black" pitchFamily="34" charset="0"/>
              </a:rPr>
              <a:t>By : BIDA SARI,  SP, MSi</a:t>
            </a:r>
            <a:endParaRPr lang="en-US" sz="900" dirty="0">
              <a:solidFill>
                <a:srgbClr val="000000"/>
              </a:solidFill>
              <a:latin typeface="Arial Black" pitchFamily="34" charset="0"/>
            </a:endParaRPr>
          </a:p>
        </p:txBody>
      </p:sp>
    </p:spTree>
    <p:extLst>
      <p:ext uri="{BB962C8B-B14F-4D97-AF65-F5344CB8AC3E}">
        <p14:creationId xmlns:p14="http://schemas.microsoft.com/office/powerpoint/2010/main" val="2620858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2971800" y="6400800"/>
            <a:ext cx="342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nn-NO">
                <a:solidFill>
                  <a:srgbClr val="000000"/>
                </a:solidFill>
                <a:latin typeface="Arial Black" pitchFamily="34" charset="0"/>
              </a:rPr>
              <a:t> By : BIDA SARI,  SP, MSi</a:t>
            </a:r>
            <a:endParaRPr lang="en-US">
              <a:solidFill>
                <a:srgbClr val="000000"/>
              </a:solidFill>
              <a:latin typeface="Arial Black" pitchFamily="34" charset="0"/>
            </a:endParaRPr>
          </a:p>
        </p:txBody>
      </p:sp>
      <p:sp>
        <p:nvSpPr>
          <p:cNvPr id="34819" name="TextBox 3"/>
          <p:cNvSpPr txBox="1">
            <a:spLocks noChangeArrowheads="1"/>
          </p:cNvSpPr>
          <p:nvPr/>
        </p:nvSpPr>
        <p:spPr bwMode="auto">
          <a:xfrm>
            <a:off x="25400" y="4572000"/>
            <a:ext cx="914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spcBef>
                <a:spcPct val="0"/>
              </a:spcBef>
              <a:spcAft>
                <a:spcPct val="0"/>
              </a:spcAft>
            </a:pPr>
            <a:r>
              <a:rPr lang="en-US" altLang="ko-KR" sz="3200" b="1">
                <a:solidFill>
                  <a:srgbClr val="C00000"/>
                </a:solidFill>
                <a:latin typeface="Lucida Calligraphy" pitchFamily="66" charset="0"/>
                <a:cs typeface="HY신명조"/>
              </a:rPr>
              <a:t>T</a:t>
            </a:r>
            <a:r>
              <a:rPr lang="id-ID" altLang="ko-KR" sz="3200" b="1">
                <a:solidFill>
                  <a:srgbClr val="C00000"/>
                </a:solidFill>
                <a:latin typeface="Lucida Calligraphy" pitchFamily="66" charset="0"/>
                <a:cs typeface="HY신명조"/>
              </a:rPr>
              <a:t>hank </a:t>
            </a:r>
            <a:r>
              <a:rPr lang="en-US" altLang="ko-KR" sz="3200" b="1">
                <a:solidFill>
                  <a:srgbClr val="C00000"/>
                </a:solidFill>
                <a:latin typeface="Lucida Calligraphy" pitchFamily="66" charset="0"/>
                <a:cs typeface="HY신명조"/>
              </a:rPr>
              <a:t>Y</a:t>
            </a:r>
            <a:r>
              <a:rPr lang="id-ID" altLang="ko-KR" sz="3200" b="1">
                <a:solidFill>
                  <a:srgbClr val="C00000"/>
                </a:solidFill>
                <a:latin typeface="Lucida Calligraphy" pitchFamily="66" charset="0"/>
                <a:cs typeface="HY신명조"/>
              </a:rPr>
              <a:t>ou</a:t>
            </a:r>
            <a:r>
              <a:rPr lang="id-ID" altLang="ko-KR" sz="6000">
                <a:solidFill>
                  <a:prstClr val="white"/>
                </a:solidFill>
                <a:latin typeface="Lucida Calligraphy" pitchFamily="66" charset="0"/>
                <a:cs typeface="HY신명조"/>
              </a:rPr>
              <a:t> </a:t>
            </a:r>
          </a:p>
          <a:p>
            <a:pPr algn="ctr" eaLnBrk="1" fontAlgn="base" hangingPunct="1">
              <a:spcBef>
                <a:spcPct val="0"/>
              </a:spcBef>
              <a:spcAft>
                <a:spcPct val="0"/>
              </a:spcAft>
            </a:pPr>
            <a:r>
              <a:rPr lang="id-ID" altLang="ko-KR" sz="6000">
                <a:solidFill>
                  <a:prstClr val="white"/>
                </a:solidFill>
                <a:latin typeface="Lucida Calligraphy" pitchFamily="66" charset="0"/>
                <a:cs typeface="HY신명조"/>
              </a:rPr>
              <a:t>Semoga Bermanfaat</a:t>
            </a:r>
            <a:endParaRPr lang="ko-KR" altLang="en-US" sz="6000">
              <a:solidFill>
                <a:prstClr val="white"/>
              </a:solidFill>
              <a:latin typeface="Lucida Calligraphy" pitchFamily="66" charset="0"/>
              <a:cs typeface="HY신명조"/>
            </a:endParaRPr>
          </a:p>
        </p:txBody>
      </p:sp>
      <p:pic>
        <p:nvPicPr>
          <p:cNvPr id="348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727" y="1295400"/>
            <a:ext cx="6524625"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2311"/>
          <a:stretch/>
        </p:blipFill>
        <p:spPr bwMode="auto">
          <a:xfrm>
            <a:off x="1215727" y="1052736"/>
            <a:ext cx="6524625" cy="3546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41989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Section Break Slide Master">
  <a:themeElements>
    <a:clrScheme name="travel">
      <a:dk1>
        <a:sysClr val="windowText" lastClr="000000"/>
      </a:dk1>
      <a:lt1>
        <a:sysClr val="window" lastClr="FFFFFF"/>
      </a:lt1>
      <a:dk2>
        <a:srgbClr val="44546A"/>
      </a:dk2>
      <a:lt2>
        <a:srgbClr val="E7E6E6"/>
      </a:lt2>
      <a:accent1>
        <a:srgbClr val="00BDFB"/>
      </a:accent1>
      <a:accent2>
        <a:srgbClr val="1ED0A6"/>
      </a:accent2>
      <a:accent3>
        <a:srgbClr val="1C82FF"/>
      </a:accent3>
      <a:accent4>
        <a:srgbClr val="565874"/>
      </a:accent4>
      <a:accent5>
        <a:srgbClr val="00BDFB"/>
      </a:accent5>
      <a:accent6>
        <a:srgbClr val="1ED0A6"/>
      </a:accent6>
      <a:hlink>
        <a:srgbClr val="262626"/>
      </a:hlink>
      <a:folHlink>
        <a:srgbClr val="262626"/>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1796</TotalTime>
  <Words>1942</Words>
  <Application>Microsoft Office PowerPoint</Application>
  <PresentationFormat>On-screen Show (4:3)</PresentationFormat>
  <Paragraphs>263</Paragraphs>
  <Slides>33</Slides>
  <Notes>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33</vt:i4>
      </vt:variant>
    </vt:vector>
  </HeadingPairs>
  <TitlesOfParts>
    <vt:vector size="37" baseType="lpstr">
      <vt:lpstr>1_Flow</vt:lpstr>
      <vt:lpstr>2_Flow</vt:lpstr>
      <vt:lpstr>Section Break Slide Master</vt:lpstr>
      <vt:lpstr>Document</vt:lpstr>
      <vt:lpstr>TEORI PERMINTAAN, PENAWARAN DAN KESEIMBANGAN PASAR</vt:lpstr>
      <vt:lpstr>Teori Permintaan menjelaskan tentang sifat permintaan para pembeli terhadap suatu barang</vt:lpstr>
      <vt:lpstr>PowerPoint Presentation</vt:lpstr>
      <vt:lpstr>Pengertian Permintaan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Pengertian Penawaran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Keseimbangan Pasar </vt:lpstr>
      <vt:lpstr>Market Equilibrium (Keseimbangan Pasar)</vt:lpstr>
      <vt:lpstr>Perubahan Keseimbangan Pasar</vt:lpstr>
      <vt:lpstr>Contoh Soal 1:</vt:lpstr>
      <vt:lpstr>Latihan 1: Keseimbangan pasar</vt:lpstr>
      <vt:lpstr>Latihan 2</vt:lpstr>
      <vt:lpstr>Latihan 3</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Bida Sari</dc:creator>
  <cp:lastModifiedBy>USER</cp:lastModifiedBy>
  <cp:revision>107</cp:revision>
  <dcterms:created xsi:type="dcterms:W3CDTF">2022-09-21T17:30:07Z</dcterms:created>
  <dcterms:modified xsi:type="dcterms:W3CDTF">2025-10-02T05:43:49Z</dcterms:modified>
</cp:coreProperties>
</file>